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21"/>
  </p:notesMasterIdLst>
  <p:sldIdLst>
    <p:sldId id="279" r:id="rId2"/>
    <p:sldId id="283" r:id="rId3"/>
    <p:sldId id="257" r:id="rId4"/>
    <p:sldId id="284" r:id="rId5"/>
    <p:sldId id="297" r:id="rId6"/>
    <p:sldId id="298" r:id="rId7"/>
    <p:sldId id="258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9" r:id="rId18"/>
    <p:sldId id="300" r:id="rId19"/>
    <p:sldId id="295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emilianomauri@libero.it" initials="e" lastIdx="10" clrIdx="6"/>
  <p:cmAuthor id="1" name="Claudia Migliore" initials="CM" lastIdx="4" clrIdx="0"/>
  <p:cmAuthor id="2" name="italo benedini" initials="ib" lastIdx="37" clrIdx="1"/>
  <p:cmAuthor id="3" name="italo benedini" initials="ib [2]" lastIdx="1" clrIdx="2"/>
  <p:cmAuthor id="4" name="italo benedini" initials="ib [3]" lastIdx="1" clrIdx="3"/>
  <p:cmAuthor id="5" name="italo benedini" initials="ib [4]" lastIdx="1" clrIdx="4"/>
  <p:cmAuthor id="6" name="Imma Parolisi" initials="IP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9744"/>
    <a:srgbClr val="0059BF"/>
    <a:srgbClr val="00678E"/>
    <a:srgbClr val="80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 autoAdjust="0"/>
    <p:restoredTop sz="93333" autoAdjust="0"/>
  </p:normalViewPr>
  <p:slideViewPr>
    <p:cSldViewPr>
      <p:cViewPr varScale="1">
        <p:scale>
          <a:sx n="115" d="100"/>
          <a:sy n="115" d="100"/>
        </p:scale>
        <p:origin x="2080" y="192"/>
      </p:cViewPr>
      <p:guideLst>
        <p:guide orient="horz" pos="3793"/>
        <p:guide pos="2880"/>
      </p:guideLst>
    </p:cSldViewPr>
  </p:slideViewPr>
  <p:outlineViewPr>
    <p:cViewPr>
      <p:scale>
        <a:sx n="33" d="100"/>
        <a:sy n="33" d="100"/>
      </p:scale>
      <p:origin x="0" y="-8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talobenedini/Documents/CAF%202022/cef%202022/risultati%20cef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Punteggio complesivo</a:t>
            </a:r>
          </a:p>
        </c:rich>
      </c:tx>
      <c:layout>
        <c:manualLayout>
          <c:xMode val="edge"/>
          <c:yMode val="edge"/>
          <c:x val="0.35946262479458346"/>
          <c:y val="1.6674294142420725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6.6783454197824332E-2"/>
          <c:y val="4.6413000841383459E-2"/>
          <c:w val="0.90256804592229056"/>
          <c:h val="0.732434443148893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1835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'2022'!$B$2:$N$2</c:f>
              <c:strCache>
                <c:ptCount val="13"/>
                <c:pt idx="0">
                  <c:v>Galilei Viareggio</c:v>
                </c:pt>
                <c:pt idx="1">
                  <c:v>ACI Genova</c:v>
                </c:pt>
                <c:pt idx="2">
                  <c:v>ACI Palermo</c:v>
                </c:pt>
                <c:pt idx="3">
                  <c:v>CPIA  Firenze</c:v>
                </c:pt>
                <c:pt idx="4">
                  <c:v>Lic. Vallisneri</c:v>
                </c:pt>
                <c:pt idx="5">
                  <c:v>ACI Bari</c:v>
                </c:pt>
                <c:pt idx="6">
                  <c:v>AM ACI Roma</c:v>
                </c:pt>
                <c:pt idx="7">
                  <c:v>Fermi Pontedera</c:v>
                </c:pt>
                <c:pt idx="8">
                  <c:v>Marco P. Cecina</c:v>
                </c:pt>
                <c:pt idx="9">
                  <c:v>Martini Montecatini</c:v>
                </c:pt>
                <c:pt idx="10">
                  <c:v>ACI Latina</c:v>
                </c:pt>
                <c:pt idx="11">
                  <c:v>CPIA1 Siena</c:v>
                </c:pt>
                <c:pt idx="12">
                  <c:v>CPIA1 Livorno</c:v>
                </c:pt>
              </c:strCache>
            </c:strRef>
          </c:cat>
          <c:val>
            <c:numRef>
              <c:f>'2022'!$B$12:$N$12</c:f>
              <c:numCache>
                <c:formatCode>General</c:formatCode>
                <c:ptCount val="13"/>
                <c:pt idx="0">
                  <c:v>36</c:v>
                </c:pt>
                <c:pt idx="1">
                  <c:v>29</c:v>
                </c:pt>
                <c:pt idx="2">
                  <c:v>29</c:v>
                </c:pt>
                <c:pt idx="3">
                  <c:v>28</c:v>
                </c:pt>
                <c:pt idx="4">
                  <c:v>33</c:v>
                </c:pt>
                <c:pt idx="5">
                  <c:v>32</c:v>
                </c:pt>
                <c:pt idx="6">
                  <c:v>32</c:v>
                </c:pt>
                <c:pt idx="7">
                  <c:v>36</c:v>
                </c:pt>
                <c:pt idx="8">
                  <c:v>30</c:v>
                </c:pt>
                <c:pt idx="9">
                  <c:v>31</c:v>
                </c:pt>
                <c:pt idx="10">
                  <c:v>29</c:v>
                </c:pt>
                <c:pt idx="11">
                  <c:v>30</c:v>
                </c:pt>
                <c:pt idx="1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0-CD4F-A57A-29E67D8D1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"/>
        <c:axId val="707187775"/>
        <c:axId val="1269718863"/>
      </c:barChart>
      <c:catAx>
        <c:axId val="70718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69718863"/>
        <c:crosses val="autoZero"/>
        <c:auto val="1"/>
        <c:lblAlgn val="ctr"/>
        <c:lblOffset val="100"/>
        <c:noMultiLvlLbl val="0"/>
      </c:catAx>
      <c:valAx>
        <c:axId val="1269718863"/>
        <c:scaling>
          <c:orientation val="minMax"/>
          <c:max val="45"/>
          <c:min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7187775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0.06482</cdr:x>
      <cdr:y>0.3927</cdr:y>
    </cdr:from>
    <cdr:to>
      <cdr:x>0.98214</cdr:x>
      <cdr:y>0.3927</cdr:y>
    </cdr:to>
    <cdr:cxnSp macro="">
      <cdr:nvCxnSpPr>
        <cdr:cNvPr id="3" name="Connettore 1 2">
          <a:extLst xmlns:a="http://schemas.openxmlformats.org/drawingml/2006/main">
            <a:ext uri="{FF2B5EF4-FFF2-40B4-BE49-F238E27FC236}">
              <a16:creationId xmlns:a16="http://schemas.microsoft.com/office/drawing/2014/main" id="{FB5EC14D-1DDA-EC1E-43D1-D960FD270E0A}"/>
            </a:ext>
          </a:extLst>
        </cdr:cNvPr>
        <cdr:cNvCxnSpPr/>
      </cdr:nvCxnSpPr>
      <cdr:spPr>
        <a:xfrm xmlns:a="http://schemas.openxmlformats.org/drawingml/2006/main">
          <a:off x="522767" y="2177373"/>
          <a:ext cx="7398113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7B1C7-A9E6-49F8-AD71-36FFFD661715}" type="datetimeFigureOut">
              <a:rPr lang="it-IT" smtClean="0"/>
              <a:pPr/>
              <a:t>20/07/22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C5D88-5B08-478A-8C42-0A0296AC6F3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18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72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00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124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79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975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868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981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487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C5D88-5B08-478A-8C42-0A0296AC6F3F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30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8501090" y="0"/>
            <a:ext cx="642910" cy="6858000"/>
          </a:xfrm>
          <a:prstGeom prst="rect">
            <a:avLst/>
          </a:prstGeom>
          <a:solidFill>
            <a:srgbClr val="500000"/>
          </a:solidFill>
          <a:ln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8501090" y="6216616"/>
            <a:ext cx="642910" cy="64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A155872-FEBC-479C-9042-47ECF77B7E00}" type="slidenum">
              <a:rPr kumimoji="0" lang="it-IT" sz="1800" b="1" i="0" u="none" strike="noStrike" kern="1200" cap="none" spc="0" normalizeH="0" baseline="0" noProof="0" smtClean="0">
                <a:ln>
                  <a:noFill/>
                </a:ln>
                <a:solidFill>
                  <a:srgbClr val="5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569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8501090" y="0"/>
            <a:ext cx="642910" cy="6858000"/>
          </a:xfrm>
          <a:prstGeom prst="rect">
            <a:avLst/>
          </a:prstGeom>
          <a:solidFill>
            <a:srgbClr val="500000"/>
          </a:solidFill>
          <a:ln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8511944" y="6202500"/>
            <a:ext cx="642910" cy="64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A155872-FEBC-479C-9042-47ECF77B7E00}" type="slidenum">
              <a:rPr kumimoji="0" lang="it-IT" sz="1800" b="1" i="0" u="none" strike="noStrike" kern="1200" cap="none" spc="0" normalizeH="0" baseline="0" noProof="0" smtClean="0">
                <a:ln>
                  <a:noFill/>
                </a:ln>
                <a:solidFill>
                  <a:srgbClr val="5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E4F95-2C0B-6244-A3CE-B9952A363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864262-75D2-7F48-BD89-E154A0E7E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362EF7-10D9-A142-8600-F70DB1A9B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CD57-790A-2E47-9ABE-294BB9BEA5FD}" type="datetimeFigureOut">
              <a:rPr lang="it-IT" smtClean="0"/>
              <a:t>20/07/22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953C8B-7761-554B-B1F2-678A0858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EB2B664-E5E8-EA47-8E33-C4FDE632C1DF}"/>
              </a:ext>
            </a:extLst>
          </p:cNvPr>
          <p:cNvSpPr/>
          <p:nvPr userDrawn="1"/>
        </p:nvSpPr>
        <p:spPr>
          <a:xfrm>
            <a:off x="8501090" y="0"/>
            <a:ext cx="642910" cy="6858000"/>
          </a:xfrm>
          <a:prstGeom prst="rect">
            <a:avLst/>
          </a:prstGeom>
          <a:solidFill>
            <a:srgbClr val="500000"/>
          </a:solidFill>
          <a:ln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CF9EFE4-6460-374D-9827-634AC591BD1D}"/>
              </a:ext>
            </a:extLst>
          </p:cNvPr>
          <p:cNvSpPr/>
          <p:nvPr userDrawn="1"/>
        </p:nvSpPr>
        <p:spPr>
          <a:xfrm>
            <a:off x="8511944" y="6202500"/>
            <a:ext cx="642910" cy="64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A155872-FEBC-479C-9042-47ECF77B7E00}" type="slidenum">
              <a:rPr kumimoji="0" lang="it-IT" sz="1800" b="1" i="0" u="none" strike="noStrike" kern="1200" cap="none" spc="0" normalizeH="0" baseline="0" noProof="0" smtClean="0">
                <a:ln>
                  <a:noFill/>
                </a:ln>
                <a:solidFill>
                  <a:srgbClr val="5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609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5872-FEBC-479C-9042-47ECF77B7E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D6A1CC7-DA14-924A-9227-8EA1B17B02E5}"/>
              </a:ext>
            </a:extLst>
          </p:cNvPr>
          <p:cNvSpPr txBox="1">
            <a:spLocks/>
          </p:cNvSpPr>
          <p:nvPr/>
        </p:nvSpPr>
        <p:spPr>
          <a:xfrm>
            <a:off x="1098376" y="1525811"/>
            <a:ext cx="6858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solidFill>
                  <a:srgbClr val="800000"/>
                </a:solidFill>
                <a:latin typeface="Arial"/>
                <a:ea typeface="+mn-ea"/>
                <a:cs typeface="Arial"/>
              </a:rPr>
              <a:t>Incontro con gli EFA 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B4A47525-D7CB-D648-8F3D-8AD1150F3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376" y="4005486"/>
            <a:ext cx="6858000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>
                <a:solidFill>
                  <a:srgbClr val="800000"/>
                </a:solidFill>
                <a:latin typeface="Arial"/>
                <a:cs typeface="Arial"/>
              </a:rPr>
              <a:t>20 luglio 2022</a:t>
            </a:r>
          </a:p>
        </p:txBody>
      </p:sp>
    </p:spTree>
    <p:extLst>
      <p:ext uri="{BB962C8B-B14F-4D97-AF65-F5344CB8AC3E}">
        <p14:creationId xmlns:p14="http://schemas.microsoft.com/office/powerpoint/2010/main" val="4207897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79512" y="1124744"/>
            <a:ext cx="8064896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/>
              <a:t>Step 4 – Organizzare la formazione </a:t>
            </a:r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Attività formativa pianificata con sufficiente accuratezza e dettaglio, comprendente criteri, metrica e processo CEF 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Utilizzo di materiali Formez e/o materiali autocostruiti  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La formazione del GAV ha compreso prove di applicazione su alcuni criteri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Verifiche di apprendimento con  questionari della Piattaforma Formez   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Partecipazione della dirigenza alla attività formativa 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Diffusione di informazioni di base su modello/percorso a tutta l’organizzazione</a:t>
            </a:r>
            <a:endParaRPr lang="it-IT" sz="1600" b="1" dirty="0"/>
          </a:p>
          <a:p>
            <a:pPr algn="just">
              <a:spcBef>
                <a:spcPts val="600"/>
              </a:spcBef>
            </a:pPr>
            <a:endParaRPr lang="it-IT" sz="1600" b="1" dirty="0"/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Manca un piano vero e proprio piano di formazione con valutazione di contenuti, modalità, tempi, considerando preparazione / necessità dei singoli componenti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Non risulta chiaro se e come la formazione abbia affrontato tutti gli aspetti del modello, soprattutto i più critici (metrica ecc.)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Formazione limitata al GAV, nessuna formazione/informazione verso altro personale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Manca verifica dell’efficacia  della  formazione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644814D-6B80-9DD0-183E-3660DE748797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193438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44016" y="1052736"/>
            <a:ext cx="824440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/>
              <a:t>Step 5 – Condurre l’autovalutazione </a:t>
            </a:r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Lavoro di preparazione dell’autovalutazione suddiviso tra componenti del GAV, per ottimizzare carichi di lavoro e tempi secondo le specifiche competenze e le  indicazioni dalla Piattaforma. 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Buone evidenze della raccolta di documenti e di dati per i diversi criteri del Modello. </a:t>
            </a:r>
          </a:p>
          <a:p>
            <a:pPr marL="28575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Utilizzo dei risultati dei Questionari per il Personale e dell’intervista alla Dirigenza. 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Preparazione del consenso sulla base di specifica procedura o con definizione di regole base.  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Chiara evidenza di un approccio «diagnostico» nella impostazione e realizzazione dell’autovalutazione</a:t>
            </a:r>
          </a:p>
          <a:p>
            <a:pPr lvl="0" algn="just" fontAlgn="base">
              <a:spcBef>
                <a:spcPts val="600"/>
              </a:spcBef>
            </a:pPr>
            <a:endParaRPr lang="it-IT" sz="900" b="1" dirty="0"/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Manca dettagliata pianificazione/implementazione della riunione di consenso, con ruoli, tempi modalità ed approcci 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Manca evidenza, o c’è evidenza parziale, di valutazioni individuali con PDF, PDD e punteggi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Non tutti i componenti del GAV valutano tutto, ma le valutazioni dei diversi criteri sono assegnate a sottogruppi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Punteggi assegnati solo al </a:t>
            </a:r>
            <a:r>
              <a:rPr lang="it-IT" sz="1600" dirty="0" err="1"/>
              <a:t>sottocriterio</a:t>
            </a:r>
            <a:r>
              <a:rPr lang="it-IT" sz="1600" dirty="0"/>
              <a:t> nel suo complesso, senza suddivisione in PDCA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FC6A042-A0D0-9DE5-EF50-1ED94AF1F7FB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832102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07504" y="908720"/>
            <a:ext cx="820891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Step 6 – Stendere un report descrittivo dei risultati dell’autovalutazione </a:t>
            </a:r>
          </a:p>
          <a:p>
            <a:pPr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RAV equilibrato come chiarezza, completezza ed attribuzione punteggi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RAV discusso ed approvato in riunione specifica, con Verbale di approvazione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Informazione sui risultati dell’AV condivisa con tutto il personale. 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Comunicazione degli elementi principali del RAV a stakeholder esterni.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Informazioni sul RAV diffusa con diverse modalità  (per le scuole: Collegio dei Docenti, Consiglio di Istituto, bacheca, sito ecc.) </a:t>
            </a:r>
            <a:endParaRPr lang="it-IT" sz="1600" b="1" dirty="0"/>
          </a:p>
          <a:p>
            <a:pPr>
              <a:spcBef>
                <a:spcPts val="600"/>
              </a:spcBef>
            </a:pPr>
            <a:endParaRPr lang="it-IT" sz="1600" b="1" dirty="0"/>
          </a:p>
          <a:p>
            <a:pPr>
              <a:spcBef>
                <a:spcPts val="6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RAV troppo prolisso, soprattutto su PDF e PDD, laboriosi e difficili da interpretare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Disomogeneità di contenuti tra parte fattori abilitanti e risultati 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Trattazione dei </a:t>
            </a:r>
            <a:r>
              <a:rPr lang="it-IT" sz="1600" b="1" dirty="0" err="1"/>
              <a:t>sottocriteri</a:t>
            </a:r>
            <a:r>
              <a:rPr lang="it-IT" sz="1600" b="1" dirty="0"/>
              <a:t> non sempre aderente al modello 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In particolare, nella parte risultati non correttamente distinte percezioni e performance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Nel RAV non è chiara la distinzione tra aree di miglioramento e idee per il miglioramento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La  comunicazione  dei  risultati  del  processo  di  Autovalutazione  migliorabile verso le diverse componenti interne e verso stakeholder esterni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A33B35-F575-7D9E-94DD-2C7F81023E79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422784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0" y="836712"/>
            <a:ext cx="8460432" cy="622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Step 7 – Elaborare un piano di miglioramento, basato sull’autovalutazione </a:t>
            </a:r>
          </a:p>
          <a:p>
            <a:pPr algn="just">
              <a:spcBef>
                <a:spcPts val="600"/>
              </a:spcBef>
            </a:pPr>
            <a:r>
              <a:rPr lang="it-IT" b="1" dirty="0"/>
              <a:t>Punti forti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Evidenza di impegno del Dirigente nella guida del processo di miglioramento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Approccio strutturato per il passaggio da RAV a PDM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Coerenza del piano con Rapporto di Autovalutazione e obiettivi strategici dell’organizzazione 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Sviluppo dettagliato del progetto in fasi temporali e responsabilità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Chiara struttura dei progetti secondo logica PDCA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Chiara definizione di obiettivi, indicatori e target per output e </a:t>
            </a:r>
            <a:r>
              <a:rPr lang="it-IT" sz="1600" b="1" dirty="0" err="1"/>
              <a:t>outcome</a:t>
            </a:r>
            <a:endParaRPr lang="it-IT" sz="1600" b="1" dirty="0"/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Coinvolgimento di clienti ed altri stakeholder e utilizzo di </a:t>
            </a:r>
            <a:r>
              <a:rPr lang="it-IT" sz="1600" dirty="0" err="1"/>
              <a:t>benchlearning</a:t>
            </a:r>
            <a:r>
              <a:rPr lang="it-IT" sz="1600" dirty="0"/>
              <a:t>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Definizione di </a:t>
            </a:r>
            <a:r>
              <a:rPr lang="it-IT" sz="1600" dirty="0" err="1"/>
              <a:t>quick</a:t>
            </a:r>
            <a:r>
              <a:rPr lang="it-IT" sz="1600" dirty="0"/>
              <a:t> </a:t>
            </a:r>
            <a:r>
              <a:rPr lang="it-IT" sz="1600" dirty="0" err="1"/>
              <a:t>wins</a:t>
            </a:r>
            <a:r>
              <a:rPr lang="it-IT" sz="1600" dirty="0"/>
              <a:t> in aggiunta ai progetti</a:t>
            </a:r>
            <a:endParaRPr lang="it-IT" sz="1200" b="1" dirty="0"/>
          </a:p>
          <a:p>
            <a:pPr algn="just">
              <a:spcBef>
                <a:spcPts val="600"/>
              </a:spcBef>
            </a:pPr>
            <a:endParaRPr lang="it-IT" b="1" dirty="0"/>
          </a:p>
          <a:p>
            <a:pPr algn="just">
              <a:spcBef>
                <a:spcPts val="600"/>
              </a:spcBef>
            </a:pPr>
            <a:r>
              <a:rPr lang="it-IT" b="1" dirty="0"/>
              <a:t>Punti deboli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Non appare sufficientemente chiaro il  passaggio da RAV a PDM con un processo strutturato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Scarsa chiarezza di sviluppo di progetti secondo la logica PDCA, e in particolare insufficiente definizione delle fasi di Check e di Act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Non è chiara l’integrazione del PDM nella Pianificazione strategica dell’organizzazione</a:t>
            </a:r>
            <a:r>
              <a:rPr lang="it-IT" sz="1600" dirty="0"/>
              <a:t>.  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Obiettivi, indicatori e target inadeguati per misurare la performance e i risultati  dei progetti, ed in particolare mancanza di indicatori/obiettivi di </a:t>
            </a:r>
            <a:r>
              <a:rPr lang="it-IT" sz="1600" b="1" dirty="0" err="1"/>
              <a:t>outcome</a:t>
            </a:r>
            <a:r>
              <a:rPr lang="it-IT" sz="1600" b="1" dirty="0"/>
              <a:t> 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Scarso dettagli nella pianificazione dei progetti, in particolare per piani temporali, attività e risorse previste</a:t>
            </a:r>
          </a:p>
          <a:p>
            <a:pPr lvl="0" algn="just">
              <a:spcBef>
                <a:spcPts val="600"/>
              </a:spcBef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8E4714-D7CF-72B7-CE47-627404B9C507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288087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215516" y="1268760"/>
            <a:ext cx="80288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Step 8 – Comunicare il piano di miglioramento </a:t>
            </a:r>
          </a:p>
          <a:p>
            <a:pPr algn="just">
              <a:spcBef>
                <a:spcPts val="600"/>
              </a:spcBef>
            </a:pPr>
            <a:r>
              <a:rPr lang="it-IT" b="1" dirty="0"/>
              <a:t>Punti forti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Evidenza  di  piano  di  comunicazione con canali e strumenti  diversificati considerando le esigenze dei diversi stakeholder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Comunicazione del miglioramento in fase iniziale, in corso d’opera e a conclusione dei progetti </a:t>
            </a:r>
          </a:p>
          <a:p>
            <a:pPr algn="just">
              <a:spcBef>
                <a:spcPts val="600"/>
              </a:spcBef>
            </a:pPr>
            <a:endParaRPr lang="it-IT" b="1" dirty="0"/>
          </a:p>
          <a:p>
            <a:pPr algn="just">
              <a:spcBef>
                <a:spcPts val="600"/>
              </a:spcBef>
            </a:pPr>
            <a:r>
              <a:rPr lang="it-IT" b="1" dirty="0"/>
              <a:t>Punti deboli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Mancanza di un vero e proprio piano di comunicazione del miglioramento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/>
              <a:t>Comunicazione non strutturata, estemporanea,  parziale  e  senza  definizione  di destinatari, tempi, contenuti e mezzi di comunicazione. 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/>
              <a:t>Non è chiaro che la comunicazione sia indirizzata al coinvolgimento e miglioramento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Manca verifica dell’efficacia della comunicazione o di feedback da parte dei  portatori di interesse interni e esterni. </a:t>
            </a:r>
          </a:p>
          <a:p>
            <a:pPr lvl="0" algn="just">
              <a:spcBef>
                <a:spcPts val="600"/>
              </a:spcBef>
            </a:pP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D28E60D-C112-1259-9164-512CD0309C55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362721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79512" y="1052736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Step 9 – Implementare il piano di miglioramento </a:t>
            </a:r>
          </a:p>
          <a:p>
            <a:pPr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Responsabilità del piano e dei progetti definite, formalizzate e comunicate 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Aggiornamento del piano nel corso dello sviluppo, sulla base di risultati e mutate esigenze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Coinvolgimento nei progetti sia di personale interno che di stakeholder esterni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Avanzamento dei progetti sistematicamente monitorato fino al momento della valutazione, tramite riunioni pianificate, rilievo di dati e gradimento dell’utenza </a:t>
            </a:r>
          </a:p>
          <a:p>
            <a:pPr marL="285750" lvl="0" indent="-285750" algn="just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Relazione/riesame finale alla conclusione dei progetti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Implementazione, monitoraggio e verifica delle azioni impostati anche come “metodo” di progettazione – realizzazione da diffondere nell’organizzazione</a:t>
            </a:r>
            <a:endParaRPr lang="it-IT" sz="1000" b="1" dirty="0"/>
          </a:p>
          <a:p>
            <a:pPr>
              <a:spcBef>
                <a:spcPts val="12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Comitato di miglioramento e/o gruppi di progetto sottodimensionati o sovradimensionati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Scarsa chiarezza del monitoraggio del Piano in relazione alle fasi di sviluppo, con valutazione di scostamenti ed eventuali necessità di rimodulazione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Mancanza di definizione dei tempi/frequenza di monitoraggio o monitoraggio approssimativo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Poca evidenza di coinvolgimento dei  portatori  di  interesse interni ed esterni</a:t>
            </a:r>
          </a:p>
          <a:p>
            <a:pPr marL="285750" lvl="0" indent="-28575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Non si ha evidenza di consuntivazione dei progetti ed in particolare delle risorse impiegate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FC402F-1EA6-ABD3-9B3D-7292AEA1BD1C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128878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0C69C8-014F-E04E-A9FE-F6CEC4419C09}"/>
              </a:ext>
            </a:extLst>
          </p:cNvPr>
          <p:cNvSpPr txBox="1"/>
          <p:nvPr/>
        </p:nvSpPr>
        <p:spPr>
          <a:xfrm>
            <a:off x="1743727" y="127228"/>
            <a:ext cx="5157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900"/>
              </a:spcBef>
            </a:pPr>
            <a:r>
              <a:rPr lang="it-IT" sz="2600" b="1" dirty="0">
                <a:solidFill>
                  <a:srgbClr val="800000"/>
                </a:solidFill>
                <a:latin typeface="Arial"/>
                <a:cs typeface="Arial"/>
              </a:rPr>
              <a:t>Il feedback delle organizzazioni</a:t>
            </a:r>
            <a:endParaRPr lang="it-IT" sz="2800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BA2E02-B388-687C-BC9B-7763DC3C1880}"/>
              </a:ext>
            </a:extLst>
          </p:cNvPr>
          <p:cNvSpPr txBox="1"/>
          <p:nvPr/>
        </p:nvSpPr>
        <p:spPr>
          <a:xfrm>
            <a:off x="395536" y="692696"/>
            <a:ext cx="7776864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È stato inviato alle organizzazioni un questionario per chiedere un feedback sulle attività fatte, ed  in particolare sulla valutazione on line. </a:t>
            </a:r>
            <a:r>
              <a:rPr lang="it-IT" sz="1600" dirty="0"/>
              <a:t>Hanno risposto 7 organizzazioni sulle 11 a cui è stato inviato il questionario (non ancora mandato alle ultime 2, che non hanno ancora ricevuto il Feedback Report. Qui sotto i risultati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6EB1A2F-14DA-E97E-856B-C02ABB1DF326}"/>
              </a:ext>
            </a:extLst>
          </p:cNvPr>
          <p:cNvSpPr txBox="1"/>
          <p:nvPr/>
        </p:nvSpPr>
        <p:spPr>
          <a:xfrm>
            <a:off x="539553" y="6093296"/>
            <a:ext cx="756084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(*)  Corrispondenza della valutazione con la realtà dell’organizzazione (punteggio, bilanciamento punti di forza – aree di miglioramento ecc.)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9755926-5B31-8BC7-0AB9-DB6330D2D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91" y="1765300"/>
            <a:ext cx="7342392" cy="42559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0C6FE6A-E458-2D84-6ECE-4D63E932C94B}"/>
              </a:ext>
            </a:extLst>
          </p:cNvPr>
          <p:cNvSpPr txBox="1"/>
          <p:nvPr/>
        </p:nvSpPr>
        <p:spPr>
          <a:xfrm>
            <a:off x="2411760" y="5445224"/>
            <a:ext cx="540473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400" dirty="0"/>
              <a:t>d</a:t>
            </a: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1400" dirty="0"/>
              <a:t>tutto                                                                                 buono         ottimo                 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insufficiente </a:t>
            </a:r>
          </a:p>
        </p:txBody>
      </p:sp>
    </p:spTree>
    <p:extLst>
      <p:ext uri="{BB962C8B-B14F-4D97-AF65-F5344CB8AC3E}">
        <p14:creationId xmlns:p14="http://schemas.microsoft.com/office/powerpoint/2010/main" val="2813075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0C69C8-014F-E04E-A9FE-F6CEC4419C09}"/>
              </a:ext>
            </a:extLst>
          </p:cNvPr>
          <p:cNvSpPr txBox="1"/>
          <p:nvPr/>
        </p:nvSpPr>
        <p:spPr>
          <a:xfrm>
            <a:off x="1743727" y="49704"/>
            <a:ext cx="5157181" cy="931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it-IT" sz="2600" b="1" dirty="0">
                <a:solidFill>
                  <a:srgbClr val="800000"/>
                </a:solidFill>
                <a:latin typeface="Arial"/>
                <a:cs typeface="Arial"/>
              </a:rPr>
              <a:t>Il feedback delle organizzazioni</a:t>
            </a:r>
          </a:p>
          <a:p>
            <a:pPr algn="ctr">
              <a:spcBef>
                <a:spcPts val="300"/>
              </a:spcBef>
            </a:pPr>
            <a:r>
              <a:rPr lang="it-IT" sz="2600" b="1" dirty="0">
                <a:solidFill>
                  <a:srgbClr val="800000"/>
                </a:solidFill>
                <a:latin typeface="Arial"/>
                <a:cs typeface="Arial"/>
              </a:rPr>
              <a:t>sulla valutazione on-line</a:t>
            </a:r>
            <a:endParaRPr lang="it-IT" sz="2800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BA2E02-B388-687C-BC9B-7763DC3C1880}"/>
              </a:ext>
            </a:extLst>
          </p:cNvPr>
          <p:cNvSpPr txBox="1"/>
          <p:nvPr/>
        </p:nvSpPr>
        <p:spPr>
          <a:xfrm>
            <a:off x="5148064" y="1218238"/>
            <a:ext cx="3024336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Alcune domande del questionario erano specificamente relative alla valutazione on line. La valutazione media è in tutti i casi tra il buono e l’ottimo, nessuna valutazione è inferiore a buono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67466D0-224C-F867-5C89-E7EA7D5B0F41}"/>
              </a:ext>
            </a:extLst>
          </p:cNvPr>
          <p:cNvSpPr txBox="1"/>
          <p:nvPr/>
        </p:nvSpPr>
        <p:spPr>
          <a:xfrm>
            <a:off x="179512" y="4186823"/>
            <a:ext cx="3052953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Alle sole organizzazioni con precedenti esperienze di valutazioni in presenza è stato chiesto di fare un confronto qualitativo tra valutazioni in presenza e on line. Delle 4 organizzazioni rispondenti, solo una giudica leggermente peggiore la valutazione a distanza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D70AAC9-7AC7-1B68-0DCD-FB22DA0AE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005064"/>
            <a:ext cx="5092700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ECBEB552-4359-CC5D-2240-E9CF71F43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194410"/>
            <a:ext cx="4680520" cy="27520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99273AC-8034-CC58-2725-40D7756E3056}"/>
              </a:ext>
            </a:extLst>
          </p:cNvPr>
          <p:cNvSpPr txBox="1"/>
          <p:nvPr/>
        </p:nvSpPr>
        <p:spPr>
          <a:xfrm>
            <a:off x="1259632" y="3514082"/>
            <a:ext cx="3911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200" dirty="0"/>
              <a:t>d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1200" dirty="0"/>
              <a:t>tutto                                                            buono       ottimo                 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insufficiente </a:t>
            </a:r>
          </a:p>
        </p:txBody>
      </p:sp>
    </p:spTree>
    <p:extLst>
      <p:ext uri="{BB962C8B-B14F-4D97-AF65-F5344CB8AC3E}">
        <p14:creationId xmlns:p14="http://schemas.microsoft.com/office/powerpoint/2010/main" val="2812558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0C69C8-014F-E04E-A9FE-F6CEC4419C09}"/>
              </a:ext>
            </a:extLst>
          </p:cNvPr>
          <p:cNvSpPr txBox="1"/>
          <p:nvPr/>
        </p:nvSpPr>
        <p:spPr>
          <a:xfrm>
            <a:off x="1743727" y="49704"/>
            <a:ext cx="5157181" cy="931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it-IT" sz="2600" b="1" dirty="0">
                <a:solidFill>
                  <a:srgbClr val="800000"/>
                </a:solidFill>
                <a:latin typeface="Arial"/>
                <a:cs typeface="Arial"/>
              </a:rPr>
              <a:t>Il feedback delle organizzazioni</a:t>
            </a:r>
          </a:p>
          <a:p>
            <a:pPr algn="ctr">
              <a:spcBef>
                <a:spcPts val="300"/>
              </a:spcBef>
            </a:pPr>
            <a:r>
              <a:rPr lang="it-IT" sz="2600" b="1" dirty="0">
                <a:solidFill>
                  <a:srgbClr val="800000"/>
                </a:solidFill>
                <a:latin typeface="Arial"/>
                <a:cs typeface="Arial"/>
              </a:rPr>
              <a:t>sulla valutazione on-line</a:t>
            </a:r>
            <a:endParaRPr lang="it-IT" sz="2800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BA2E02-B388-687C-BC9B-7763DC3C1880}"/>
              </a:ext>
            </a:extLst>
          </p:cNvPr>
          <p:cNvSpPr txBox="1"/>
          <p:nvPr/>
        </p:nvSpPr>
        <p:spPr>
          <a:xfrm>
            <a:off x="5148064" y="1218238"/>
            <a:ext cx="3024336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Una domanda del questionario chiedeva quanto il Modello CAF sia uno strumento utile per la crescita dell’organizzazione: 6 organizzazioni hanno espresso il giudizio Ottimo, le altre 3 Buono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67466D0-224C-F867-5C89-E7EA7D5B0F41}"/>
              </a:ext>
            </a:extLst>
          </p:cNvPr>
          <p:cNvSpPr txBox="1"/>
          <p:nvPr/>
        </p:nvSpPr>
        <p:spPr>
          <a:xfrm>
            <a:off x="467544" y="4509120"/>
            <a:ext cx="3052953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Infine, una domanda chiedeva se l’organizzazione prevede di proseguire l’esperienza di valutazione CAF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External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Feedback. Anche qui, 6 organizzazioni hanno risposto «sì», altre 3 «molto probabile»</a:t>
            </a:r>
          </a:p>
        </p:txBody>
      </p:sp>
      <p:sp>
        <p:nvSpPr>
          <p:cNvPr id="5" name="CasellaDiTesto 33">
            <a:extLst>
              <a:ext uri="{FF2B5EF4-FFF2-40B4-BE49-F238E27FC236}">
                <a16:creationId xmlns:a16="http://schemas.microsoft.com/office/drawing/2014/main" id="{F88DBC2D-3CC4-E9DF-1165-C4903AE5B84A}"/>
              </a:ext>
            </a:extLst>
          </p:cNvPr>
          <p:cNvSpPr txBox="1"/>
          <p:nvPr/>
        </p:nvSpPr>
        <p:spPr>
          <a:xfrm>
            <a:off x="4275989" y="3296720"/>
            <a:ext cx="592022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/>
              <a:t>Ottimo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5B94FA9-1626-2905-8997-B94AA185D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61" y="989948"/>
            <a:ext cx="4610100" cy="2794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57E0A7B-D648-1B7A-E096-17FE5398F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3933056"/>
            <a:ext cx="4572000" cy="2794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89078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5E40A30-317A-C7C5-246B-C549D4C25E86}"/>
              </a:ext>
            </a:extLst>
          </p:cNvPr>
          <p:cNvSpPr txBox="1"/>
          <p:nvPr/>
        </p:nvSpPr>
        <p:spPr>
          <a:xfrm>
            <a:off x="2044925" y="2852936"/>
            <a:ext cx="4909742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Grazie dell’attenzione </a:t>
            </a:r>
          </a:p>
        </p:txBody>
      </p:sp>
    </p:spTree>
    <p:extLst>
      <p:ext uri="{BB962C8B-B14F-4D97-AF65-F5344CB8AC3E}">
        <p14:creationId xmlns:p14="http://schemas.microsoft.com/office/powerpoint/2010/main" val="334017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CA44DBC-391A-5E41-8F19-EF543CC7E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863566"/>
              </p:ext>
            </p:extLst>
          </p:nvPr>
        </p:nvGraphicFramePr>
        <p:xfrm>
          <a:off x="292684" y="1366099"/>
          <a:ext cx="8167748" cy="5303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8001">
                  <a:extLst>
                    <a:ext uri="{9D8B030D-6E8A-4147-A177-3AD203B41FA5}">
                      <a16:colId xmlns:a16="http://schemas.microsoft.com/office/drawing/2014/main" val="2847653032"/>
                    </a:ext>
                  </a:extLst>
                </a:gridCol>
                <a:gridCol w="1479285">
                  <a:extLst>
                    <a:ext uri="{9D8B030D-6E8A-4147-A177-3AD203B41FA5}">
                      <a16:colId xmlns:a16="http://schemas.microsoft.com/office/drawing/2014/main" val="566030933"/>
                    </a:ext>
                  </a:extLst>
                </a:gridCol>
                <a:gridCol w="3180462">
                  <a:extLst>
                    <a:ext uri="{9D8B030D-6E8A-4147-A177-3AD203B41FA5}">
                      <a16:colId xmlns:a16="http://schemas.microsoft.com/office/drawing/2014/main" val="2678893680"/>
                    </a:ext>
                  </a:extLst>
                </a:gridCol>
              </a:tblGrid>
              <a:tr h="7873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u="none" strike="noStrike" dirty="0">
                          <a:effectLst/>
                        </a:rPr>
                        <a:t>ORGANIZZAZIONE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valutazione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team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4963093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ISISS MARCO POLO Cecina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31/05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 Giorgianni - Pastore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0756811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ITIS FERMI Pontedera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24/05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 Brevetto - Pastore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1117564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IPSSEOA MARTINI Montecatini Terme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31/05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Castelli - Cioffi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4700881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C.P.I.A. 1 SIENA (Poggibonsi)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07/06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Cosci - Pennacchio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056235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LICEO SCIENTIFICO VALLISNERI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24/03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Mea - Giorgianni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117598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CPIA Firenze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07/04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Castelli - Pellico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382467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ISS GALILEO ARTIGLI Viareggio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24/03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Benedini – Pennacchio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2359546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ACI DT Palermo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31(03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Brevetto - Pellico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8087372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u="none" strike="noStrike" dirty="0">
                          <a:solidFill>
                            <a:srgbClr val="079744"/>
                          </a:solidFill>
                          <a:effectLst/>
                        </a:rPr>
                        <a:t>AC Latina</a:t>
                      </a:r>
                      <a:endParaRPr lang="it-IT" sz="1600" b="1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07/05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Cosci - Cioffi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4101980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ACI  DT Genova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06/04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Benedini – Barile – Mulas - Onnis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1849840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ACI DT Bari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21/04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solidFill>
                            <a:srgbClr val="079744"/>
                          </a:solidFill>
                          <a:effectLst/>
                        </a:rPr>
                        <a:t>Barile - Caparra </a:t>
                      </a:r>
                      <a:endParaRPr lang="it-IT" sz="1800" b="0" i="0" u="none" strike="noStrike" dirty="0">
                        <a:solidFill>
                          <a:srgbClr val="0797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93438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ACI Roma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17/05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Benedini - Mea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2813775"/>
                  </a:ext>
                </a:extLst>
              </a:tr>
              <a:tr h="347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CPIA Livorno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07/07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79744"/>
                          </a:solidFill>
                          <a:effectLst/>
                          <a:latin typeface="Calibri" panose="020F0502020204030204" pitchFamily="34" charset="0"/>
                        </a:rPr>
                        <a:t>Barile - Pellico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6458819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B4C79E2-16E8-8A49-9399-83AA3063D8FF}"/>
              </a:ext>
            </a:extLst>
          </p:cNvPr>
          <p:cNvSpPr txBox="1"/>
          <p:nvPr/>
        </p:nvSpPr>
        <p:spPr>
          <a:xfrm>
            <a:off x="1547664" y="8340"/>
            <a:ext cx="5545013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3BA5C0-6B29-371F-21BA-8BC6EFA4F404}"/>
              </a:ext>
            </a:extLst>
          </p:cNvPr>
          <p:cNvSpPr txBox="1"/>
          <p:nvPr/>
        </p:nvSpPr>
        <p:spPr>
          <a:xfrm>
            <a:off x="395536" y="980728"/>
            <a:ext cx="5038687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totale sono state valutate 13 organizzazioni</a:t>
            </a:r>
          </a:p>
        </p:txBody>
      </p:sp>
    </p:spTree>
    <p:extLst>
      <p:ext uri="{BB962C8B-B14F-4D97-AF65-F5344CB8AC3E}">
        <p14:creationId xmlns:p14="http://schemas.microsoft.com/office/powerpoint/2010/main" val="181020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842A14-50C7-FEAE-5651-8B62F48D3B44}"/>
              </a:ext>
            </a:extLst>
          </p:cNvPr>
          <p:cNvSpPr txBox="1"/>
          <p:nvPr/>
        </p:nvSpPr>
        <p:spPr>
          <a:xfrm>
            <a:off x="0" y="8340"/>
            <a:ext cx="8388424" cy="63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700" b="1" dirty="0">
                <a:solidFill>
                  <a:srgbClr val="800000"/>
                </a:solidFill>
                <a:latin typeface="Arial"/>
                <a:cs typeface="Arial"/>
              </a:rPr>
              <a:t>Le valutazioni CEF 2022 -   I punteggi complessivi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893D00D6-264B-1EEF-BBFA-48638B7A6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481433"/>
              </p:ext>
            </p:extLst>
          </p:nvPr>
        </p:nvGraphicFramePr>
        <p:xfrm>
          <a:off x="251520" y="980728"/>
          <a:ext cx="806489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8A9DAD-135A-319D-EA8A-EB5C7584ADFC}"/>
              </a:ext>
            </a:extLst>
          </p:cNvPr>
          <p:cNvSpPr txBox="1"/>
          <p:nvPr/>
        </p:nvSpPr>
        <p:spPr>
          <a:xfrm>
            <a:off x="5652120" y="1196752"/>
            <a:ext cx="260571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Punteggio medio 2022:  31,1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b="1" dirty="0"/>
              <a:t>Punteggio medio 2021:  27,7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72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7FF1C8E1-0783-6E2B-7582-E62B01314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440" y="3872852"/>
            <a:ext cx="5822991" cy="299428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842A14-50C7-FEAE-5651-8B62F48D3B44}"/>
              </a:ext>
            </a:extLst>
          </p:cNvPr>
          <p:cNvSpPr txBox="1"/>
          <p:nvPr/>
        </p:nvSpPr>
        <p:spPr>
          <a:xfrm>
            <a:off x="0" y="-74969"/>
            <a:ext cx="8604448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– Gli step e i Principi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BB7674FD-FD9B-E00D-DDFF-F928BB5194B6}"/>
              </a:ext>
            </a:extLst>
          </p:cNvPr>
          <p:cNvCxnSpPr>
            <a:cxnSpLocks/>
          </p:cNvCxnSpPr>
          <p:nvPr/>
        </p:nvCxnSpPr>
        <p:spPr>
          <a:xfrm flipH="1">
            <a:off x="5508104" y="4797152"/>
            <a:ext cx="216024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1886C63D-26C5-55B6-163A-13AC40B9D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5" y="598755"/>
            <a:ext cx="5446629" cy="327409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151E5308-768E-A365-289E-F88337A66BD8}"/>
              </a:ext>
            </a:extLst>
          </p:cNvPr>
          <p:cNvCxnSpPr>
            <a:cxnSpLocks/>
          </p:cNvCxnSpPr>
          <p:nvPr/>
        </p:nvCxnSpPr>
        <p:spPr>
          <a:xfrm flipH="1">
            <a:off x="1187624" y="1860873"/>
            <a:ext cx="216024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178A423-D1E9-F207-981B-1F2471A63993}"/>
              </a:ext>
            </a:extLst>
          </p:cNvPr>
          <p:cNvCxnSpPr>
            <a:cxnSpLocks/>
          </p:cNvCxnSpPr>
          <p:nvPr/>
        </p:nvCxnSpPr>
        <p:spPr>
          <a:xfrm flipH="1">
            <a:off x="4384329" y="2149649"/>
            <a:ext cx="216024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90F2FD75-397D-0B9A-A390-CF8223147E2D}"/>
              </a:ext>
            </a:extLst>
          </p:cNvPr>
          <p:cNvSpPr/>
          <p:nvPr/>
        </p:nvSpPr>
        <p:spPr>
          <a:xfrm>
            <a:off x="365952" y="1052736"/>
            <a:ext cx="3341952" cy="2448272"/>
          </a:xfrm>
          <a:prstGeom prst="rect">
            <a:avLst/>
          </a:prstGeom>
          <a:solidFill>
            <a:schemeClr val="accent6">
              <a:lumMod val="60000"/>
              <a:lumOff val="40000"/>
              <a:alpha val="23982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AUTOVALUTAZIONE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5D9D4B4-3370-4820-350F-CB6357C2E1D1}"/>
              </a:ext>
            </a:extLst>
          </p:cNvPr>
          <p:cNvSpPr/>
          <p:nvPr/>
        </p:nvSpPr>
        <p:spPr>
          <a:xfrm>
            <a:off x="3707904" y="1037847"/>
            <a:ext cx="1728194" cy="2463160"/>
          </a:xfrm>
          <a:prstGeom prst="rect">
            <a:avLst/>
          </a:prstGeom>
          <a:solidFill>
            <a:schemeClr val="accent3">
              <a:lumMod val="40000"/>
              <a:lumOff val="60000"/>
              <a:alpha val="23982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MIGLIORAMENTO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03C88710-1E8F-964F-E23D-5698F4B75F75}"/>
              </a:ext>
            </a:extLst>
          </p:cNvPr>
          <p:cNvCxnSpPr>
            <a:cxnSpLocks/>
          </p:cNvCxnSpPr>
          <p:nvPr/>
        </p:nvCxnSpPr>
        <p:spPr>
          <a:xfrm flipH="1">
            <a:off x="6156176" y="4797152"/>
            <a:ext cx="216024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20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842A14-50C7-FEAE-5651-8B62F48D3B44}"/>
              </a:ext>
            </a:extLst>
          </p:cNvPr>
          <p:cNvSpPr txBox="1"/>
          <p:nvPr/>
        </p:nvSpPr>
        <p:spPr>
          <a:xfrm>
            <a:off x="0" y="-74969"/>
            <a:ext cx="8604448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Gli step migliori e peggiori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5F20541-43FC-16A7-3424-948D8951C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22" y="4033756"/>
            <a:ext cx="3822700" cy="2311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431F4DA-5EDE-5962-B789-FD55537AA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22" y="1418680"/>
            <a:ext cx="3822700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5E7D0F4-3A4D-7F32-405C-DD254AF89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2224" y="1418679"/>
            <a:ext cx="3529616" cy="24383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2F75542-64F1-43BC-2288-18782A1531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224" y="4033756"/>
            <a:ext cx="3529616" cy="2298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40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842A14-50C7-FEAE-5651-8B62F48D3B44}"/>
              </a:ext>
            </a:extLst>
          </p:cNvPr>
          <p:cNvSpPr txBox="1"/>
          <p:nvPr/>
        </p:nvSpPr>
        <p:spPr>
          <a:xfrm>
            <a:off x="0" y="-74969"/>
            <a:ext cx="8604448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>
              <a:lnSpc>
                <a:spcPct val="150000"/>
              </a:lnSpc>
            </a:pPr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I Principi migliori e peggiori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4002812-14E0-8500-2F02-A5A218AD4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22" y="1437102"/>
            <a:ext cx="3822700" cy="25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D32A93A-85F5-F3D4-4BDF-166AD00CD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223" y="1437102"/>
            <a:ext cx="3822699" cy="25531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CD15903-6FFF-1EA0-A71B-E001D6773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4150898"/>
            <a:ext cx="3822700" cy="25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B53431E-A6E2-34E3-DF6C-50A7B06D7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1174" y="4149080"/>
            <a:ext cx="3822700" cy="25068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0096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79512" y="1196752"/>
            <a:ext cx="8064896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/>
              <a:t>Step 1 –Decidere come organizzare e pianificare l’autovalutazione</a:t>
            </a:r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Impegno della Dirigenza nel guidare e sostenere il percorso CEF in tutte le sue fasi.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Decisioni significative formalizzate in delibere e verbali 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Scheda di progetto con pianificazione dettagliata di tutte le fasi del percorso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Comunicazione interna ed esterna finalizzata al coinvolgimento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Il progetto CEF è inserito negli obiettivi strategici dell’organizzazione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È evidente come, nell’avviare la nuova esperienza, si sia tenuto conto delle esperienze precedenti</a:t>
            </a:r>
            <a:endParaRPr lang="it-IT" sz="1600" b="1" dirty="0"/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Il coinvolgimento del personale è limitato sostanzialmente ai componenti del GAV e ai Gruppi di Miglioramento</a:t>
            </a:r>
            <a:r>
              <a:rPr lang="it-IT" sz="1600" dirty="0"/>
              <a:t>, poco evidente il coinvolgimento dei diversi ruoli e componenti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Pianificazione del processo carente:</a:t>
            </a:r>
            <a:endParaRPr lang="it-IT" dirty="0"/>
          </a:p>
          <a:p>
            <a:pPr marL="742950" lvl="1" indent="-285750" algn="just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it-IT" sz="1600" b="1" dirty="0"/>
              <a:t>Non c’è evidenza di analisi di fattibilità/sostenibilità , piano delle attività sommario, </a:t>
            </a:r>
            <a:r>
              <a:rPr lang="it-IT" sz="1600" dirty="0"/>
              <a:t>con scarsa definizione di fasi, momenti di controllo e di riesame</a:t>
            </a:r>
          </a:p>
          <a:p>
            <a:pPr marL="742950" lvl="1" indent="-285750" algn="just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it-IT" sz="1600" dirty="0"/>
              <a:t>Scheda pianificazione non usata per il monitoraggio del processo nelle sue varie fasi</a:t>
            </a:r>
          </a:p>
          <a:p>
            <a:pPr marL="742950" lvl="1" indent="-285750" algn="just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it-IT" sz="1600" b="1" dirty="0"/>
              <a:t>Approssimativa valutazione risorse necessarie (umane e materiali) </a:t>
            </a:r>
            <a:r>
              <a:rPr lang="it-IT" sz="1600" dirty="0"/>
              <a:t>e scarsa verifica di compatibilità con le attività correnti 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7EFAE8A-0A64-DF63-C822-C66ACE3D3685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308649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79512" y="980728"/>
            <a:ext cx="806489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/>
              <a:t>Step 2 – Comunicare il progetto di autovalutazione </a:t>
            </a:r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Piano di comunicazione con indicazione di tempi, attività, strumenti, modalità, portatori di interesse</a:t>
            </a:r>
          </a:p>
          <a:p>
            <a:pPr marL="285750" lvl="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Evidenza di monitoraggio, con modifiche del piano ove necessarie</a:t>
            </a:r>
          </a:p>
          <a:p>
            <a:pPr marL="285750" lvl="0" indent="-285750" algn="just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Utilizzo di messaggi diretti e messaggi «soft» per la comunicazione, chiaramente indirizzata al coinvolgimento</a:t>
            </a:r>
          </a:p>
          <a:p>
            <a:pPr marL="28575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Evidenza di comunicazione nei momenti chiave del processo e di informazione diffusa a tutto il personale </a:t>
            </a:r>
          </a:p>
          <a:p>
            <a:pPr marL="28575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Raccolta di feedback da tutto il personale durante il processo </a:t>
            </a:r>
          </a:p>
          <a:p>
            <a:pPr algn="just">
              <a:spcBef>
                <a:spcPts val="600"/>
              </a:spcBef>
            </a:pPr>
            <a:endParaRPr lang="it-IT" sz="1050" b="1" dirty="0"/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Mancanza di un vero e proprio piano di comunicazione o incompletezza dello stesso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Comunicazione esterna limitata (ad es. solo pubblicazione di un messaggio su sito)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La comunicazione esterna non copre tutti gli stakeholder di rilievo 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Non è chiaro come gli strumenti di comunicazione adottati siano stati valutati considerando le esigenze dei diversi stakeholder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La comunicazione non appare finalizzata al coinvolgimento e alla raccolta di suggerimenti e feedback</a:t>
            </a:r>
          </a:p>
          <a:p>
            <a:pPr marL="285750" lvl="0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Manca un monitoraggio della comunicazione, così come una misurazione della sua efficacia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9F72EB1-A6CB-D0AF-AD45-169631FACF32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220146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CE21F2-287A-6A4A-ABF4-AC04E04C628B}"/>
              </a:ext>
            </a:extLst>
          </p:cNvPr>
          <p:cNvSpPr txBox="1"/>
          <p:nvPr/>
        </p:nvSpPr>
        <p:spPr>
          <a:xfrm>
            <a:off x="107504" y="1124744"/>
            <a:ext cx="835292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/>
              <a:t>Step 3 – Formare uno o più gruppi di autovalutazione</a:t>
            </a:r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forti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Gruppo di Autovalutazione rappresentativo delle diverse strutture/funzioni interne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Formalizzazione di  nomine e comunicazione delle stesse a tutto il personale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Criteri di selezione ben definiti ed esplicitati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La decisione circa la partecipazione della Dirigenza al GAV appare valutata considerando gli aspetti favorevoli e contrari, e la decisione appare conforme alla cultura dell’organizzazione.  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La numerosità della composizione del GAV è finalizzata ad ampliare la partecipazione al processo</a:t>
            </a:r>
          </a:p>
          <a:p>
            <a:pPr algn="just">
              <a:spcBef>
                <a:spcPts val="600"/>
              </a:spcBef>
            </a:pPr>
            <a:endParaRPr lang="it-IT" sz="1600" b="1" dirty="0"/>
          </a:p>
          <a:p>
            <a:pPr algn="just">
              <a:spcBef>
                <a:spcPts val="600"/>
              </a:spcBef>
            </a:pPr>
            <a:r>
              <a:rPr lang="it-IT" sz="1600" b="1" dirty="0"/>
              <a:t>Punti deboli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Criteri di scelta del team approssimativi e non indirizzati a ampliare e rinnovare la partecipazione al processo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Manca una evidenza documentale delle caratteristiche personali alla base delle scelte dei partecipanti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Compiti e responsabilità entro il Gruppo non definiti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dirty="0"/>
              <a:t>Sovradimensionamento del GAV senza valutazione / considerazione di cosa ciò comporta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600" b="1" dirty="0"/>
              <a:t>Non tutte le componenti dell’organizzazione risultano adeguatamente rappresentate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4EC38A-6E6F-4E2E-2A80-BA5213E39141}"/>
              </a:ext>
            </a:extLst>
          </p:cNvPr>
          <p:cNvSpPr txBox="1"/>
          <p:nvPr/>
        </p:nvSpPr>
        <p:spPr>
          <a:xfrm>
            <a:off x="755576" y="83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00000"/>
                </a:solidFill>
                <a:latin typeface="Arial"/>
                <a:cs typeface="Arial"/>
              </a:rPr>
              <a:t>Le valutazioni CEF 2022 </a:t>
            </a:r>
          </a:p>
          <a:p>
            <a:pPr algn="ctr"/>
            <a:r>
              <a:rPr lang="it-IT" sz="2000" b="1" dirty="0">
                <a:solidFill>
                  <a:srgbClr val="800000"/>
                </a:solidFill>
                <a:latin typeface="Arial"/>
                <a:cs typeface="Arial"/>
              </a:rPr>
              <a:t>Aspetti forti e deboli emersi dalle valutazioni degli step</a:t>
            </a:r>
          </a:p>
        </p:txBody>
      </p:sp>
    </p:spTree>
    <p:extLst>
      <p:ext uri="{BB962C8B-B14F-4D97-AF65-F5344CB8AC3E}">
        <p14:creationId xmlns:p14="http://schemas.microsoft.com/office/powerpoint/2010/main" val="2189289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0">
      <a:dk1>
        <a:sysClr val="windowText" lastClr="000000"/>
      </a:dk1>
      <a:lt1>
        <a:sysClr val="window" lastClr="FFFFFF"/>
      </a:lt1>
      <a:dk2>
        <a:srgbClr val="800000"/>
      </a:dk2>
      <a:lt2>
        <a:srgbClr val="EEECE1"/>
      </a:lt2>
      <a:accent1>
        <a:srgbClr val="8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18119</TotalTime>
  <Words>1934</Words>
  <Application>Microsoft Macintosh PowerPoint</Application>
  <PresentationFormat>Presentazione su schermo (4:3)</PresentationFormat>
  <Paragraphs>237</Paragraphs>
  <Slides>19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>Administrator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emili</dc:creator>
  <cp:keywords/>
  <dc:description/>
  <cp:lastModifiedBy>italo benedini</cp:lastModifiedBy>
  <cp:revision>650</cp:revision>
  <cp:lastPrinted>2022-03-20T16:09:49Z</cp:lastPrinted>
  <dcterms:created xsi:type="dcterms:W3CDTF">2017-02-08T14:23:28Z</dcterms:created>
  <dcterms:modified xsi:type="dcterms:W3CDTF">2022-07-20T08:38:53Z</dcterms:modified>
  <cp:category/>
</cp:coreProperties>
</file>