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sldIdLst>
    <p:sldId id="381" r:id="rId2"/>
    <p:sldId id="382" r:id="rId3"/>
    <p:sldId id="383" r:id="rId4"/>
    <p:sldId id="384" r:id="rId5"/>
    <p:sldId id="385" r:id="rId6"/>
    <p:sldId id="367" r:id="rId7"/>
    <p:sldId id="368" r:id="rId8"/>
    <p:sldId id="369" r:id="rId9"/>
    <p:sldId id="370" r:id="rId10"/>
    <p:sldId id="268" r:id="rId11"/>
    <p:sldId id="371" r:id="rId12"/>
    <p:sldId id="372" r:id="rId13"/>
    <p:sldId id="373" r:id="rId14"/>
    <p:sldId id="374" r:id="rId15"/>
    <p:sldId id="375" r:id="rId16"/>
    <p:sldId id="376" r:id="rId17"/>
    <p:sldId id="277" r:id="rId18"/>
    <p:sldId id="377" r:id="rId19"/>
    <p:sldId id="378" r:id="rId20"/>
    <p:sldId id="386" r:id="rId21"/>
    <p:sldId id="387" r:id="rId22"/>
    <p:sldId id="388" r:id="rId23"/>
    <p:sldId id="389" r:id="rId24"/>
    <p:sldId id="278" r:id="rId25"/>
    <p:sldId id="322" r:id="rId26"/>
    <p:sldId id="323" r:id="rId27"/>
    <p:sldId id="365" r:id="rId28"/>
    <p:sldId id="379" r:id="rId29"/>
    <p:sldId id="366" r:id="rId30"/>
    <p:sldId id="380" r:id="rId31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8080"/>
    <a:srgbClr val="002060"/>
    <a:srgbClr val="F79646"/>
    <a:srgbClr val="00245C"/>
    <a:srgbClr val="FF9900"/>
    <a:srgbClr val="352EB8"/>
    <a:srgbClr val="00CC99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02" y="-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4F5907EA-EAF5-4C76-9874-DAFBC07F29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6F7AA755-E2D6-4410-BDEA-502F7BA2FEAA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1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589E68AB-A9F9-47FC-99AB-D18FE687F1F4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10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B66866AE-1782-44BE-BCDC-59858EE31543}" type="slidenum">
              <a:rPr lang="it-IT" sz="1200"/>
              <a:pPr algn="r" defTabSz="998538"/>
              <a:t>11</a:t>
            </a:fld>
            <a:endParaRPr lang="it-IT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2C388F03-DE5E-4EBE-9EBF-90AF5BC89458}" type="slidenum">
              <a:rPr lang="it-IT" sz="1200"/>
              <a:pPr algn="r" defTabSz="998538"/>
              <a:t>11</a:t>
            </a:fld>
            <a:endParaRPr lang="it-IT" sz="120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5CC45B59-F36B-4EDC-AB50-00839CCDF67F}" type="slidenum">
              <a:rPr lang="it-IT" sz="1200"/>
              <a:pPr algn="r" defTabSz="998538"/>
              <a:t>12</a:t>
            </a:fld>
            <a:endParaRPr lang="it-IT" sz="1200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884B124D-03F0-407D-83C4-9D2BF57E0446}" type="slidenum">
              <a:rPr lang="it-IT" sz="1200"/>
              <a:pPr algn="r" defTabSz="998538"/>
              <a:t>12</a:t>
            </a:fld>
            <a:endParaRPr lang="it-IT" sz="1200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ADB4FD23-9E89-4187-9FB8-75FBC6C083C9}" type="slidenum">
              <a:rPr lang="it-IT" sz="1200"/>
              <a:pPr algn="r" defTabSz="998538"/>
              <a:t>13</a:t>
            </a:fld>
            <a:endParaRPr lang="it-IT" sz="1200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C57C7749-3A7F-467F-8467-B3D4EFB581D0}" type="slidenum">
              <a:rPr lang="it-IT" sz="1200"/>
              <a:pPr algn="r" defTabSz="998538"/>
              <a:t>13</a:t>
            </a:fld>
            <a:endParaRPr lang="it-IT" sz="120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431AB350-4E9D-45BB-AC60-159736996659}" type="slidenum">
              <a:rPr lang="it-IT" sz="1200"/>
              <a:pPr algn="r" defTabSz="998538"/>
              <a:t>14</a:t>
            </a:fld>
            <a:endParaRPr lang="it-IT" sz="1200"/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63B21302-33CA-42D9-941A-2390A68BB8FD}" type="slidenum">
              <a:rPr lang="it-IT" sz="1200"/>
              <a:pPr algn="r" defTabSz="998538"/>
              <a:t>14</a:t>
            </a:fld>
            <a:endParaRPr lang="it-IT" sz="1200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741833D7-D59D-400D-AE65-584BC87473B1}" type="slidenum">
              <a:rPr lang="it-IT" sz="1200"/>
              <a:pPr algn="r" defTabSz="998538"/>
              <a:t>15</a:t>
            </a:fld>
            <a:endParaRPr lang="it-IT" sz="1200"/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E1F380D3-59D5-490B-8E65-4062AED0D8F7}" type="slidenum">
              <a:rPr lang="it-IT" sz="1200"/>
              <a:pPr algn="r" defTabSz="998538"/>
              <a:t>15</a:t>
            </a:fld>
            <a:endParaRPr lang="it-IT" sz="120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F98BC41D-5C66-49F4-ACED-043F008EF6C7}" type="slidenum">
              <a:rPr lang="it-IT" sz="1200"/>
              <a:pPr algn="r" defTabSz="998538"/>
              <a:t>16</a:t>
            </a:fld>
            <a:endParaRPr lang="it-IT" sz="1200"/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90439F31-D84B-4D74-983B-DC2F3E746640}" type="slidenum">
              <a:rPr lang="it-IT" sz="1200"/>
              <a:pPr algn="r" defTabSz="998538"/>
              <a:t>16</a:t>
            </a:fld>
            <a:endParaRPr lang="it-IT" sz="120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353A4FB0-B1DD-414E-84A3-A1EA3C4EB1C7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17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FD38671E-13D8-46B0-BED0-48FF0F20BB4F}" type="slidenum">
              <a:rPr lang="it-IT" sz="1200"/>
              <a:pPr algn="r" defTabSz="998538"/>
              <a:t>18</a:t>
            </a:fld>
            <a:endParaRPr lang="it-IT" sz="120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8745B48A-D97E-462D-B1D3-5D4B55DB5853}" type="slidenum">
              <a:rPr lang="it-IT" sz="1200"/>
              <a:pPr algn="r" defTabSz="998538"/>
              <a:t>18</a:t>
            </a:fld>
            <a:endParaRPr lang="it-IT" sz="1200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930D1E13-3CA5-40EC-B212-9A2E631F96FD}" type="slidenum">
              <a:rPr lang="it-IT" sz="1200"/>
              <a:pPr algn="r" defTabSz="998538"/>
              <a:t>19</a:t>
            </a:fld>
            <a:endParaRPr lang="it-IT" sz="1200"/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D80D7F80-CA70-4EEE-8A2C-3398070232E2}" type="slidenum">
              <a:rPr lang="it-IT" sz="1200"/>
              <a:pPr algn="r" defTabSz="998538"/>
              <a:t>19</a:t>
            </a:fld>
            <a:endParaRPr lang="it-IT" sz="120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9A36AA2E-E2A6-4111-913C-B15A36E47FC8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2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2" tIns="49880" rIns="99762" bIns="49880" anchor="b"/>
          <a:lstStyle/>
          <a:p>
            <a:pPr algn="r" defTabSz="996950"/>
            <a:fld id="{A81BFE50-6151-45A5-BC4E-C1226814E95D}" type="slidenum">
              <a:rPr lang="it-IT" sz="1200"/>
              <a:pPr algn="r" defTabSz="996950"/>
              <a:t>20</a:t>
            </a:fld>
            <a:endParaRPr lang="it-IT" sz="1200"/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2" tIns="49880" rIns="99762" bIns="49880" anchor="b"/>
          <a:lstStyle/>
          <a:p>
            <a:pPr algn="r" defTabSz="996950"/>
            <a:fld id="{9DD1B067-EB8A-45C5-8704-E9D3769E6825}" type="slidenum">
              <a:rPr lang="it-IT" sz="1200"/>
              <a:pPr algn="r" defTabSz="996950"/>
              <a:t>20</a:t>
            </a:fld>
            <a:endParaRPr lang="it-IT" sz="120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58" tIns="52128" rIns="104258" bIns="52128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2" tIns="49880" rIns="99762" bIns="49880" anchor="b"/>
          <a:lstStyle/>
          <a:p>
            <a:pPr algn="r" defTabSz="996950"/>
            <a:fld id="{A6B3C411-5313-4C6F-BF04-F62D54BEBBBC}" type="slidenum">
              <a:rPr lang="it-IT" sz="1200"/>
              <a:pPr algn="r" defTabSz="996950"/>
              <a:t>21</a:t>
            </a:fld>
            <a:endParaRPr lang="it-IT" sz="1200"/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2" tIns="49880" rIns="99762" bIns="49880" anchor="b"/>
          <a:lstStyle/>
          <a:p>
            <a:pPr algn="r" defTabSz="996950"/>
            <a:fld id="{F0F6FC9F-A2F9-4A1F-9526-0200DC85BAC7}" type="slidenum">
              <a:rPr lang="it-IT" sz="1200"/>
              <a:pPr algn="r" defTabSz="996950"/>
              <a:t>21</a:t>
            </a:fld>
            <a:endParaRPr lang="it-IT" sz="120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58" tIns="52128" rIns="104258" bIns="52128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1ED27DD4-E81C-4398-AF5B-AF8A3C49D1E4}" type="slidenum">
              <a:rPr lang="it-IT" sz="1200"/>
              <a:pPr algn="r" defTabSz="998538"/>
              <a:t>22</a:t>
            </a:fld>
            <a:endParaRPr lang="it-IT" sz="120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6" tIns="49882" rIns="99766" bIns="49882" anchor="b"/>
          <a:lstStyle/>
          <a:p>
            <a:pPr algn="r" defTabSz="998538"/>
            <a:fld id="{10445752-FEEF-496A-94CD-463602445A89}" type="slidenum">
              <a:rPr lang="it-IT" sz="1200"/>
              <a:pPr algn="r" defTabSz="998538"/>
              <a:t>22</a:t>
            </a:fld>
            <a:endParaRPr lang="it-IT" sz="120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63" tIns="52130" rIns="104263" bIns="52130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2" tIns="49880" rIns="99762" bIns="49880" anchor="b"/>
          <a:lstStyle/>
          <a:p>
            <a:pPr algn="r" defTabSz="996950"/>
            <a:fld id="{68B64923-E200-434A-9FCE-74F9438A6EC4}" type="slidenum">
              <a:rPr lang="it-IT" sz="1200"/>
              <a:pPr algn="r" defTabSz="996950"/>
              <a:t>23</a:t>
            </a:fld>
            <a:endParaRPr lang="it-IT" sz="1200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283075" y="10155238"/>
            <a:ext cx="32750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62" tIns="49880" rIns="99762" bIns="49880" anchor="b"/>
          <a:lstStyle/>
          <a:p>
            <a:pPr algn="r" defTabSz="996950"/>
            <a:fld id="{6D224954-1FD7-4A4D-9773-03481FA470DE}" type="slidenum">
              <a:rPr lang="it-IT" sz="1200"/>
              <a:pPr algn="r" defTabSz="996950"/>
              <a:t>23</a:t>
            </a:fld>
            <a:endParaRPr lang="it-IT" sz="1200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4258" tIns="52128" rIns="104258" bIns="52128"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21800201-5BBF-4E3F-877A-D9F11B15223F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24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231BFD99-D76B-4AAF-A7E3-119E051242F2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25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6BBDE936-1B5B-4459-9334-9ED3AAEDFC8C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26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47675" hangingPunct="0">
              <a:lnSpc>
                <a:spcPct val="95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0113" algn="l"/>
                <a:tab pos="2894013" algn="l"/>
              </a:tabLst>
            </a:pPr>
            <a:fld id="{37796355-0DA9-4CFA-B0EA-D4C0291C8742}" type="slidenum">
              <a:rPr lang="it-IT" sz="1400">
                <a:solidFill>
                  <a:srgbClr val="000000"/>
                </a:solidFill>
                <a:latin typeface="Times New Roman" pitchFamily="18" charset="0"/>
              </a:rPr>
              <a:pPr algn="r" defTabSz="447675" hangingPunct="0">
                <a:lnSpc>
                  <a:spcPct val="95000"/>
                </a:lnSpc>
                <a:buClr>
                  <a:srgbClr val="000000"/>
                </a:buClr>
                <a:buSzPct val="100000"/>
                <a:tabLst>
                  <a:tab pos="723900" algn="l"/>
                  <a:tab pos="1447800" algn="l"/>
                  <a:tab pos="2170113" algn="l"/>
                  <a:tab pos="2894013" algn="l"/>
                </a:tabLst>
              </a:pPr>
              <a:t>27</a:t>
            </a:fld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51FE062C-3F97-4794-B256-4FCCFD632138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28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6DADB732-4385-4A58-A80E-157C0D4B4D20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30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FB6884E4-D1ED-4F14-B856-5610F515E88A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3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C0A84D45-0B6E-4238-8BCA-B2CD371D1744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4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47675" hangingPunct="0">
              <a:lnSpc>
                <a:spcPct val="95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0113" algn="l"/>
                <a:tab pos="2894013" algn="l"/>
              </a:tabLst>
            </a:pPr>
            <a:fld id="{5AA53F23-CC70-46CE-B368-D16DC8EA1805}" type="slidenum">
              <a:rPr lang="it-IT" sz="1400">
                <a:solidFill>
                  <a:srgbClr val="000000"/>
                </a:solidFill>
                <a:latin typeface="Times New Roman" pitchFamily="18" charset="0"/>
              </a:rPr>
              <a:pPr algn="r" defTabSz="447675" hangingPunct="0">
                <a:lnSpc>
                  <a:spcPct val="95000"/>
                </a:lnSpc>
                <a:buClr>
                  <a:srgbClr val="000000"/>
                </a:buClr>
                <a:buSzPct val="100000"/>
                <a:tabLst>
                  <a:tab pos="723900" algn="l"/>
                  <a:tab pos="1447800" algn="l"/>
                  <a:tab pos="2170113" algn="l"/>
                  <a:tab pos="2894013" algn="l"/>
                </a:tabLst>
              </a:pPr>
              <a:t>5</a:t>
            </a:fld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3AB8572C-569A-4A00-B345-5A2FD9969418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6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3E5B58A1-AE1B-4A71-B71F-CD3C07FBEDA1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7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16241BC8-49B4-4394-8FB0-75BE4B050532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8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220CEF87-4421-4656-A685-E7E91780EECE}" type="slidenum">
              <a:rPr lang="it-IT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  <a:defRPr/>
              </a:pPr>
              <a:t>9</a:t>
            </a:fld>
            <a:endParaRPr 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A3A0-8C83-4477-A932-84FAA6F8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7002-9DE2-4381-A945-2DDCD454B4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628D-2FC0-46E0-A887-8952786633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 bwMode="auto">
          <a:xfrm>
            <a:off x="215900" y="0"/>
            <a:ext cx="1655763" cy="1547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3" name="Rettangolo 2"/>
          <p:cNvSpPr/>
          <p:nvPr userDrawn="1"/>
        </p:nvSpPr>
        <p:spPr bwMode="auto">
          <a:xfrm>
            <a:off x="2016125" y="107950"/>
            <a:ext cx="2519363" cy="1079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pic>
        <p:nvPicPr>
          <p:cNvPr id="4" name="Immagine 8" descr="MLF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42875"/>
            <a:ext cx="2676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20"/>
          <p:cNvGrpSpPr>
            <a:grpSpLocks/>
          </p:cNvGrpSpPr>
          <p:nvPr userDrawn="1"/>
        </p:nvGrpSpPr>
        <p:grpSpPr bwMode="auto">
          <a:xfrm>
            <a:off x="317500" y="546100"/>
            <a:ext cx="2644775" cy="671513"/>
            <a:chOff x="2756604" y="3017103"/>
            <a:chExt cx="4538811" cy="1525468"/>
          </a:xfrm>
        </p:grpSpPr>
        <p:pic>
          <p:nvPicPr>
            <p:cNvPr id="6" name="Immagine 16" descr="faccia giall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2801" y="3017837"/>
              <a:ext cx="15144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17" descr="faccia ross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0940" y="3018571"/>
              <a:ext cx="15144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magine 18" descr="faccia verd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56604" y="3017103"/>
              <a:ext cx="15144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6E70-02A7-4B7D-884D-BE7C08273C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81C6-DF35-4F81-993C-AEF5B87481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43C78-BE08-4079-A6ED-F57BC19819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C112-9BD9-416E-86A5-D24CDB42C7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260F-AD5E-4F1B-92BF-C14EE27B4A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DB30-B577-4812-AD54-150DED4A8D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 bwMode="auto">
          <a:xfrm>
            <a:off x="215900" y="0"/>
            <a:ext cx="1655763" cy="1547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3" name="Rettangolo 2"/>
          <p:cNvSpPr/>
          <p:nvPr userDrawn="1"/>
        </p:nvSpPr>
        <p:spPr bwMode="auto">
          <a:xfrm>
            <a:off x="2016125" y="107950"/>
            <a:ext cx="2519363" cy="1079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pic>
        <p:nvPicPr>
          <p:cNvPr id="4" name="Immagine 8" descr="MLF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42875"/>
            <a:ext cx="2676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20"/>
          <p:cNvGrpSpPr>
            <a:grpSpLocks/>
          </p:cNvGrpSpPr>
          <p:nvPr userDrawn="1"/>
        </p:nvGrpSpPr>
        <p:grpSpPr bwMode="auto">
          <a:xfrm>
            <a:off x="317500" y="546100"/>
            <a:ext cx="2644775" cy="671513"/>
            <a:chOff x="2756604" y="3017103"/>
            <a:chExt cx="4538811" cy="1525468"/>
          </a:xfrm>
        </p:grpSpPr>
        <p:pic>
          <p:nvPicPr>
            <p:cNvPr id="6" name="Immagine 16" descr="faccia giall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2801" y="3017837"/>
              <a:ext cx="15144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17" descr="faccia ross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0940" y="3018571"/>
              <a:ext cx="15144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magine 18" descr="faccia verd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56604" y="3017103"/>
              <a:ext cx="15144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640A-A082-4362-A5F9-98726E4D05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9B5C-EFB3-4212-BCC6-915F8BFEDA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1DC5-D93C-475B-9538-C5828116EF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7C966DF6-2738-4446-835A-026AB87675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wmf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jpeg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39975"/>
            <a:ext cx="8640762" cy="3419475"/>
          </a:xfrm>
        </p:spPr>
        <p:txBody>
          <a:bodyPr/>
          <a:lstStyle/>
          <a:p>
            <a:pPr algn="ctr" eaLnBrk="1">
              <a:lnSpc>
                <a:spcPct val="5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it-IT" sz="3600" b="1" smtClean="0">
              <a:solidFill>
                <a:srgbClr val="002060"/>
              </a:solidFill>
            </a:endParaRPr>
          </a:p>
          <a:p>
            <a:pPr algn="ctr" eaLnBrk="1">
              <a:lnSpc>
                <a:spcPct val="5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it-IT" sz="3600" b="1" smtClean="0">
                <a:solidFill>
                  <a:schemeClr val="tx1"/>
                </a:solidFill>
              </a:rPr>
              <a:t>“</a:t>
            </a:r>
            <a:r>
              <a:rPr lang="it-IT" b="1" smtClean="0">
                <a:solidFill>
                  <a:schemeClr val="tx1"/>
                </a:solidFill>
              </a:rPr>
              <a:t>Mettiamoci la faccia</a:t>
            </a:r>
            <a:r>
              <a:rPr lang="it-IT" sz="3600" b="1" smtClean="0">
                <a:solidFill>
                  <a:schemeClr val="tx1"/>
                </a:solidFill>
              </a:rPr>
              <a:t>”</a:t>
            </a:r>
            <a:endParaRPr lang="it-IT" sz="2200" b="1" smtClean="0">
              <a:solidFill>
                <a:srgbClr val="002060"/>
              </a:solidFill>
            </a:endParaRPr>
          </a:p>
          <a:p>
            <a:pPr algn="ctr" eaLnBrk="1">
              <a:lnSpc>
                <a:spcPct val="5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it-IT" sz="2000" b="1" smtClean="0">
              <a:solidFill>
                <a:srgbClr val="002060"/>
              </a:solidFill>
            </a:endParaRPr>
          </a:p>
          <a:p>
            <a:pPr algn="ctr" eaLnBrk="1">
              <a:lnSpc>
                <a:spcPct val="5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it-IT" sz="2000" b="1" smtClean="0">
              <a:solidFill>
                <a:srgbClr val="002060"/>
              </a:solidFill>
            </a:endParaRPr>
          </a:p>
          <a:p>
            <a:pPr algn="ctr" eaLnBrk="1">
              <a:lnSpc>
                <a:spcPct val="5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it-IT" sz="2000" b="1" smtClean="0">
                <a:solidFill>
                  <a:schemeClr val="tx1"/>
                </a:solidFill>
              </a:rPr>
              <a:t>DATI SULL’INIZIATIVA</a:t>
            </a:r>
          </a:p>
          <a:p>
            <a:pPr algn="ctr" eaLnBrk="1">
              <a:spcBef>
                <a:spcPct val="50000"/>
              </a:spcBef>
              <a:buFont typeface="Times New Roman" pitchFamily="18" charset="0"/>
              <a:buNone/>
            </a:pPr>
            <a:r>
              <a:rPr lang="it-IT" sz="1800" b="1" smtClean="0">
                <a:solidFill>
                  <a:schemeClr val="tx1"/>
                </a:solidFill>
              </a:rPr>
              <a:t>Situazione al 30 Settembre 2013</a:t>
            </a:r>
          </a:p>
          <a:p>
            <a:pPr algn="ctr" eaLnBrk="1">
              <a:buFont typeface="Times New Roman" pitchFamily="18" charset="0"/>
              <a:buNone/>
            </a:pPr>
            <a:endParaRPr lang="it-IT" smtClean="0"/>
          </a:p>
        </p:txBody>
      </p:sp>
      <p:sp>
        <p:nvSpPr>
          <p:cNvPr id="5" name="Ovale 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10" name="Triangolo isoscele 9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pic>
        <p:nvPicPr>
          <p:cNvPr id="97286" name="Immagine 19" descr="gov_ita_funzione_pubblica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52400"/>
            <a:ext cx="3168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6"/>
          <p:cNvSpPr txBox="1">
            <a:spLocks/>
          </p:cNvSpPr>
          <p:nvPr/>
        </p:nvSpPr>
        <p:spPr bwMode="auto">
          <a:xfrm>
            <a:off x="9031288" y="7185025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991157F0-EF3C-4021-9500-45725AB24658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39975"/>
            <a:ext cx="8640762" cy="3419475"/>
          </a:xfrm>
        </p:spPr>
        <p:txBody>
          <a:bodyPr/>
          <a:lstStyle/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algn="ctr" eaLnBrk="1">
              <a:lnSpc>
                <a:spcPct val="110000"/>
              </a:lnSpc>
              <a:buFont typeface="Times New Roman" pitchFamily="18" charset="0"/>
              <a:buNone/>
            </a:pPr>
            <a:r>
              <a:rPr lang="it-IT" sz="3600" b="1" smtClean="0">
                <a:solidFill>
                  <a:schemeClr val="tx1"/>
                </a:solidFill>
              </a:rPr>
              <a:t>2. Sedi sportelli e servizi</a:t>
            </a:r>
            <a:endParaRPr lang="it-IT" sz="3600" smtClean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DF11F1C-0C72-44B1-9CE8-67C54A308AD4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pic>
        <p:nvPicPr>
          <p:cNvPr id="37895" name="Immagine 19" descr="gov_ita_funzione_pubblica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52400"/>
            <a:ext cx="3168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6008688" y="1835150"/>
            <a:ext cx="1576387" cy="4087813"/>
          </a:xfrm>
          <a:prstGeom prst="roundRect">
            <a:avLst/>
          </a:prstGeom>
          <a:gradFill flip="none" rotWithShape="1">
            <a:gsLst>
              <a:gs pos="0">
                <a:srgbClr val="F79646">
                  <a:tint val="66000"/>
                  <a:satMod val="160000"/>
                </a:srgbClr>
              </a:gs>
              <a:gs pos="50000">
                <a:srgbClr val="F79646">
                  <a:tint val="44500"/>
                  <a:satMod val="160000"/>
                </a:srgbClr>
              </a:gs>
              <a:gs pos="100000">
                <a:srgbClr val="F7964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448175" y="3163888"/>
            <a:ext cx="1512888" cy="2749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2776532" y="4124111"/>
            <a:ext cx="1615708" cy="18002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1152525" y="4243388"/>
            <a:ext cx="1582738" cy="1681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5159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5160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2" name="Rettangolo 11"/>
          <p:cNvSpPr/>
          <p:nvPr/>
        </p:nvSpPr>
        <p:spPr bwMode="auto">
          <a:xfrm>
            <a:off x="157163" y="7213600"/>
            <a:ext cx="238125" cy="196850"/>
          </a:xfrm>
          <a:prstGeom prst="rect">
            <a:avLst/>
          </a:prstGeom>
          <a:solidFill>
            <a:srgbClr val="F79646">
              <a:alpha val="79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162" name="CasellaDiTesto 13"/>
          <p:cNvSpPr txBox="1">
            <a:spLocks noChangeArrowheads="1"/>
          </p:cNvSpPr>
          <p:nvPr/>
        </p:nvSpPr>
        <p:spPr bwMode="auto">
          <a:xfrm>
            <a:off x="514350" y="7134225"/>
            <a:ext cx="620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it-IT" sz="1500" b="1">
                <a:solidFill>
                  <a:schemeClr val="bg1"/>
                </a:solidFill>
              </a:rPr>
              <a:t>Sedi</a:t>
            </a:r>
          </a:p>
        </p:txBody>
      </p:sp>
      <p:sp>
        <p:nvSpPr>
          <p:cNvPr id="15" name="Rettangolo 14"/>
          <p:cNvSpPr/>
          <p:nvPr/>
        </p:nvSpPr>
        <p:spPr bwMode="auto">
          <a:xfrm>
            <a:off x="1190625" y="7213600"/>
            <a:ext cx="238125" cy="196850"/>
          </a:xfrm>
          <a:prstGeom prst="rect">
            <a:avLst/>
          </a:prstGeom>
          <a:solidFill>
            <a:srgbClr val="002060">
              <a:alpha val="93725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5165" name="CasellaDiTesto 15"/>
          <p:cNvSpPr txBox="1">
            <a:spLocks noChangeArrowheads="1"/>
          </p:cNvSpPr>
          <p:nvPr/>
        </p:nvSpPr>
        <p:spPr bwMode="auto">
          <a:xfrm>
            <a:off x="1506538" y="7134225"/>
            <a:ext cx="993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it-IT" sz="1500" b="1">
                <a:solidFill>
                  <a:schemeClr val="bg1"/>
                </a:solidFill>
              </a:rPr>
              <a:t>Sportelli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2. Sedi, sportelli e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67" name="Rectangle 2"/>
          <p:cNvSpPr txBox="1">
            <a:spLocks noChangeArrowheads="1"/>
          </p:cNvSpPr>
          <p:nvPr/>
        </p:nvSpPr>
        <p:spPr bwMode="auto">
          <a:xfrm>
            <a:off x="3960813" y="971550"/>
            <a:ext cx="6119812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SEDI E SPORTELLI</a:t>
            </a:r>
          </a:p>
        </p:txBody>
      </p:sp>
      <p:sp>
        <p:nvSpPr>
          <p:cNvPr id="23" name="Ovale 22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4" name="Triangolo isoscele 23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25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0118FBD-B479-4F51-87A8-00C2E94A2234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Arial" pitchFamily="34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Arial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6192838" y="1474788"/>
            <a:ext cx="3908425" cy="14446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7600950" y="1828800"/>
            <a:ext cx="1612900" cy="4087813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graphicFrame>
        <p:nvGraphicFramePr>
          <p:cNvPr id="5152" name="Object 9"/>
          <p:cNvGraphicFramePr>
            <a:graphicFrameLocks noChangeAspect="1"/>
          </p:cNvGraphicFramePr>
          <p:nvPr/>
        </p:nvGraphicFramePr>
        <p:xfrm>
          <a:off x="1008063" y="1835150"/>
          <a:ext cx="9207500" cy="4937125"/>
        </p:xfrm>
        <a:graphic>
          <a:graphicData uri="http://schemas.openxmlformats.org/presentationml/2006/ole">
            <p:oleObj spid="_x0000_s5152" name="Foglio di lavoro" r:id="rId4" imgW="8839149" imgH="494359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6148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2. Sedi, sportelli e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51" name="Rectangle 2"/>
          <p:cNvSpPr txBox="1">
            <a:spLocks noChangeArrowheads="1"/>
          </p:cNvSpPr>
          <p:nvPr/>
        </p:nvSpPr>
        <p:spPr bwMode="auto">
          <a:xfrm>
            <a:off x="3960813" y="755650"/>
            <a:ext cx="6119812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PUBBLICHE AMMINISTRAZIONI - SEDI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Numero per regione</a:t>
            </a:r>
            <a:endParaRPr lang="it-IT" sz="1400" b="1"/>
          </a:p>
        </p:txBody>
      </p:sp>
      <p:graphicFrame>
        <p:nvGraphicFramePr>
          <p:cNvPr id="6146" name="Grafico 17"/>
          <p:cNvGraphicFramePr>
            <a:graphicFrameLocks/>
          </p:cNvGraphicFramePr>
          <p:nvPr/>
        </p:nvGraphicFramePr>
        <p:xfrm>
          <a:off x="1079500" y="2266950"/>
          <a:ext cx="8694738" cy="3325813"/>
        </p:xfrm>
        <a:graphic>
          <a:graphicData uri="http://schemas.openxmlformats.org/presentationml/2006/ole">
            <p:oleObj spid="_x0000_s6146" name="Foglio di lavoro" r:id="rId4" imgW="8439234" imgH="3057409" progId="Excel.Sheet.8">
              <p:embed/>
            </p:oleObj>
          </a:graphicData>
        </a:graphic>
      </p:graphicFrame>
      <p:sp>
        <p:nvSpPr>
          <p:cNvPr id="19" name="Rettangolo arrotondato 18"/>
          <p:cNvSpPr/>
          <p:nvPr/>
        </p:nvSpPr>
        <p:spPr>
          <a:xfrm>
            <a:off x="1008063" y="2247900"/>
            <a:ext cx="7645400" cy="6000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1008063" y="2882900"/>
            <a:ext cx="7645400" cy="64928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08063" y="3559175"/>
            <a:ext cx="7645400" cy="625475"/>
          </a:xfrm>
          <a:prstGeom prst="roundRect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1008063" y="4203700"/>
            <a:ext cx="7645400" cy="122713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F9B173C8-2EA1-4BFC-8E70-B716DC07714A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87338" y="7116763"/>
            <a:ext cx="207962" cy="144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6162" name="Text Box 9"/>
          <p:cNvSpPr txBox="1">
            <a:spLocks noChangeArrowheads="1"/>
          </p:cNvSpPr>
          <p:nvPr/>
        </p:nvSpPr>
        <p:spPr bwMode="auto">
          <a:xfrm>
            <a:off x="503238" y="7100888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OVEST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47813" y="7119938"/>
            <a:ext cx="207962" cy="1444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600325" y="7121525"/>
            <a:ext cx="207963" cy="1444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6165" name="Text Box 9"/>
          <p:cNvSpPr txBox="1">
            <a:spLocks noChangeArrowheads="1"/>
          </p:cNvSpPr>
          <p:nvPr/>
        </p:nvSpPr>
        <p:spPr bwMode="auto">
          <a:xfrm>
            <a:off x="1763713" y="7099300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EST</a:t>
            </a:r>
          </a:p>
        </p:txBody>
      </p:sp>
      <p:sp>
        <p:nvSpPr>
          <p:cNvPr id="6166" name="Text Box 9"/>
          <p:cNvSpPr txBox="1">
            <a:spLocks noChangeArrowheads="1"/>
          </p:cNvSpPr>
          <p:nvPr/>
        </p:nvSpPr>
        <p:spPr bwMode="auto">
          <a:xfrm>
            <a:off x="2843213" y="7099300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CENTRO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3563938" y="7119938"/>
            <a:ext cx="207962" cy="144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6168" name="Text Box 9"/>
          <p:cNvSpPr txBox="1">
            <a:spLocks noChangeArrowheads="1"/>
          </p:cNvSpPr>
          <p:nvPr/>
        </p:nvSpPr>
        <p:spPr bwMode="auto">
          <a:xfrm>
            <a:off x="3779838" y="7099300"/>
            <a:ext cx="1187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SUD</a:t>
            </a:r>
          </a:p>
        </p:txBody>
      </p:sp>
      <p:sp>
        <p:nvSpPr>
          <p:cNvPr id="6169" name="CasellaDiTesto 21"/>
          <p:cNvSpPr txBox="1">
            <a:spLocks noChangeArrowheads="1"/>
          </p:cNvSpPr>
          <p:nvPr/>
        </p:nvSpPr>
        <p:spPr bwMode="auto">
          <a:xfrm>
            <a:off x="5364163" y="5924550"/>
            <a:ext cx="20875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SEDI: 969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7127875" y="1474788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2. Sedi, sportelli e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8689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PUBBLICHE AMMINISTRAZIONI - SEDI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Numero per tipologia di amministrazione</a:t>
            </a:r>
            <a:endParaRPr lang="it-IT" sz="1400" b="1"/>
          </a:p>
        </p:txBody>
      </p:sp>
      <p:sp>
        <p:nvSpPr>
          <p:cNvPr id="36" name="Ovale 3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37" name="Triangolo isoscele 3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3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A8E58EA-2A6F-4421-982B-3FDE16EEE7F2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28684" name="Object 23"/>
          <p:cNvGraphicFramePr>
            <a:graphicFrameLocks noChangeAspect="1"/>
          </p:cNvGraphicFramePr>
          <p:nvPr/>
        </p:nvGraphicFramePr>
        <p:xfrm>
          <a:off x="1223963" y="2266950"/>
          <a:ext cx="8448675" cy="3295650"/>
        </p:xfrm>
        <a:graphic>
          <a:graphicData uri="http://schemas.openxmlformats.org/presentationml/2006/ole">
            <p:oleObj spid="_x0000_s28684" name="Foglio di lavoro" r:id="rId4" imgW="8448678" imgH="3295547" progId="Excel.Sheet.8">
              <p:embed/>
            </p:oleObj>
          </a:graphicData>
        </a:graphic>
      </p:graphicFrame>
      <p:grpSp>
        <p:nvGrpSpPr>
          <p:cNvPr id="28695" name="Group 29"/>
          <p:cNvGrpSpPr>
            <a:grpSpLocks/>
          </p:cNvGrpSpPr>
          <p:nvPr/>
        </p:nvGrpSpPr>
        <p:grpSpPr bwMode="auto">
          <a:xfrm>
            <a:off x="144463" y="6875463"/>
            <a:ext cx="6029325" cy="250825"/>
            <a:chOff x="181" y="4037"/>
            <a:chExt cx="3798" cy="158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28700" name="Group 28"/>
            <p:cNvGrpSpPr>
              <a:grpSpLocks/>
            </p:cNvGrpSpPr>
            <p:nvPr/>
          </p:nvGrpSpPr>
          <p:grpSpPr bwMode="auto">
            <a:xfrm>
              <a:off x="317" y="4037"/>
              <a:ext cx="3662" cy="158"/>
              <a:chOff x="317" y="4037"/>
              <a:chExt cx="3662" cy="158"/>
            </a:xfrm>
          </p:grpSpPr>
          <p:sp>
            <p:nvSpPr>
              <p:cNvPr id="28701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centrali</a:t>
                </a: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363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latin typeface="Arial" pitchFamily="34" charset="0"/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28703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2439" y="4071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latin typeface="Arial" pitchFamily="34" charset="0"/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28705" name="Text Box 11"/>
              <p:cNvSpPr txBox="1">
                <a:spLocks noChangeArrowheads="1"/>
              </p:cNvSpPr>
              <p:nvPr/>
            </p:nvSpPr>
            <p:spPr bwMode="auto">
              <a:xfrm>
                <a:off x="2561" y="4037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sp>
        <p:nvSpPr>
          <p:cNvPr id="28696" name="CasellaDiTesto 21"/>
          <p:cNvSpPr txBox="1">
            <a:spLocks noChangeArrowheads="1"/>
          </p:cNvSpPr>
          <p:nvPr/>
        </p:nvSpPr>
        <p:spPr bwMode="auto">
          <a:xfrm>
            <a:off x="5364163" y="5924550"/>
            <a:ext cx="20875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SEDI: 969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7200900" y="1476375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8698" name="CasellaDiTesto 21"/>
          <p:cNvSpPr txBox="1">
            <a:spLocks noChangeArrowheads="1"/>
          </p:cNvSpPr>
          <p:nvPr/>
        </p:nvSpPr>
        <p:spPr bwMode="auto">
          <a:xfrm>
            <a:off x="8135938" y="5364163"/>
            <a:ext cx="417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489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2. Sedi, sportelli e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PUBBLICHE AMMINISTRAZIONI - SPORTELLI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Numero per regione</a:t>
            </a:r>
            <a:endParaRPr lang="it-IT" sz="1400" b="1"/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7D00037-F8CF-4D90-856E-0C4BD5E9FDC2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7170" name="Grafico 17"/>
          <p:cNvGraphicFramePr>
            <a:graphicFrameLocks/>
          </p:cNvGraphicFramePr>
          <p:nvPr/>
        </p:nvGraphicFramePr>
        <p:xfrm>
          <a:off x="1079500" y="2266950"/>
          <a:ext cx="9207500" cy="2881313"/>
        </p:xfrm>
        <a:graphic>
          <a:graphicData uri="http://schemas.openxmlformats.org/presentationml/2006/ole">
            <p:oleObj spid="_x0000_s7170" name="Foglio di lavoro" r:id="rId4" imgW="8581983" imgH="2247849" progId="Excel.Sheet.8">
              <p:embed/>
            </p:oleObj>
          </a:graphicData>
        </a:graphic>
      </p:graphicFrame>
      <p:sp>
        <p:nvSpPr>
          <p:cNvPr id="36" name="Rettangolo arrotondato 35"/>
          <p:cNvSpPr/>
          <p:nvPr/>
        </p:nvSpPr>
        <p:spPr>
          <a:xfrm>
            <a:off x="1152525" y="2373313"/>
            <a:ext cx="7918450" cy="585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>
            <a:off x="1152525" y="2987675"/>
            <a:ext cx="7918450" cy="5397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1152525" y="3546475"/>
            <a:ext cx="7920038" cy="503238"/>
          </a:xfrm>
          <a:prstGeom prst="roundRect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1152525" y="4067175"/>
            <a:ext cx="7920038" cy="108108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287338" y="7116763"/>
            <a:ext cx="207962" cy="144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7186" name="Text Box 9"/>
          <p:cNvSpPr txBox="1">
            <a:spLocks noChangeArrowheads="1"/>
          </p:cNvSpPr>
          <p:nvPr/>
        </p:nvSpPr>
        <p:spPr bwMode="auto">
          <a:xfrm>
            <a:off x="503238" y="7058025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OVEST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547813" y="7119938"/>
            <a:ext cx="207962" cy="1444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600325" y="7121525"/>
            <a:ext cx="207963" cy="1444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7189" name="Text Box 9"/>
          <p:cNvSpPr txBox="1">
            <a:spLocks noChangeArrowheads="1"/>
          </p:cNvSpPr>
          <p:nvPr/>
        </p:nvSpPr>
        <p:spPr bwMode="auto">
          <a:xfrm>
            <a:off x="1763713" y="7056438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EST</a:t>
            </a:r>
          </a:p>
        </p:txBody>
      </p:sp>
      <p:sp>
        <p:nvSpPr>
          <p:cNvPr id="7190" name="Text Box 9"/>
          <p:cNvSpPr txBox="1">
            <a:spLocks noChangeArrowheads="1"/>
          </p:cNvSpPr>
          <p:nvPr/>
        </p:nvSpPr>
        <p:spPr bwMode="auto">
          <a:xfrm>
            <a:off x="2843213" y="7056438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CENTRO</a:t>
            </a: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3563938" y="7119938"/>
            <a:ext cx="207962" cy="144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7192" name="Text Box 9"/>
          <p:cNvSpPr txBox="1">
            <a:spLocks noChangeArrowheads="1"/>
          </p:cNvSpPr>
          <p:nvPr/>
        </p:nvSpPr>
        <p:spPr bwMode="auto">
          <a:xfrm>
            <a:off x="3779838" y="7056438"/>
            <a:ext cx="1187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SUD</a:t>
            </a:r>
          </a:p>
        </p:txBody>
      </p:sp>
      <p:sp>
        <p:nvSpPr>
          <p:cNvPr id="7193" name="CasellaDiTesto 21"/>
          <p:cNvSpPr txBox="1">
            <a:spLocks noChangeArrowheads="1"/>
          </p:cNvSpPr>
          <p:nvPr/>
        </p:nvSpPr>
        <p:spPr bwMode="auto">
          <a:xfrm>
            <a:off x="5327650" y="5940425"/>
            <a:ext cx="26622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SPORTELLI: 3.504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7200900" y="1476375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29711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2. Sedi, sportelli e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9714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PUBBLICHE AMMINISTRAZIONI - SPORTELLI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Numero per tipologia di amministrazione</a:t>
            </a:r>
            <a:endParaRPr lang="it-IT" sz="1400" b="1"/>
          </a:p>
        </p:txBody>
      </p:sp>
      <p:sp>
        <p:nvSpPr>
          <p:cNvPr id="29715" name="CasellaDiTesto 21"/>
          <p:cNvSpPr txBox="1">
            <a:spLocks noChangeArrowheads="1"/>
          </p:cNvSpPr>
          <p:nvPr/>
        </p:nvSpPr>
        <p:spPr bwMode="auto">
          <a:xfrm>
            <a:off x="5364163" y="5924550"/>
            <a:ext cx="2662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SPORTELLI: 3.504</a:t>
            </a:r>
          </a:p>
        </p:txBody>
      </p:sp>
      <p:sp>
        <p:nvSpPr>
          <p:cNvPr id="18" name="Ovale 17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19" name="Triangolo isoscele 18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21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E075F6D-5682-4468-9013-1DD4F2C93CFB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29709" name="Object 23"/>
          <p:cNvGraphicFramePr>
            <a:graphicFrameLocks noChangeAspect="1"/>
          </p:cNvGraphicFramePr>
          <p:nvPr/>
        </p:nvGraphicFramePr>
        <p:xfrm>
          <a:off x="936625" y="2266950"/>
          <a:ext cx="8648700" cy="3238500"/>
        </p:xfrm>
        <a:graphic>
          <a:graphicData uri="http://schemas.openxmlformats.org/presentationml/2006/ole">
            <p:oleObj spid="_x0000_s29709" name="Foglio di lavoro" r:id="rId4" imgW="8648636" imgH="3238513" progId="Excel.Sheet.8">
              <p:embed/>
            </p:oleObj>
          </a:graphicData>
        </a:graphic>
      </p:graphicFrame>
      <p:grpSp>
        <p:nvGrpSpPr>
          <p:cNvPr id="29721" name="Group 29"/>
          <p:cNvGrpSpPr>
            <a:grpSpLocks/>
          </p:cNvGrpSpPr>
          <p:nvPr/>
        </p:nvGrpSpPr>
        <p:grpSpPr bwMode="auto">
          <a:xfrm>
            <a:off x="215900" y="6875463"/>
            <a:ext cx="6029325" cy="250825"/>
            <a:chOff x="181" y="4037"/>
            <a:chExt cx="3798" cy="158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29725" name="Group 28"/>
            <p:cNvGrpSpPr>
              <a:grpSpLocks/>
            </p:cNvGrpSpPr>
            <p:nvPr/>
          </p:nvGrpSpPr>
          <p:grpSpPr bwMode="auto">
            <a:xfrm>
              <a:off x="317" y="4037"/>
              <a:ext cx="3662" cy="158"/>
              <a:chOff x="317" y="4037"/>
              <a:chExt cx="3662" cy="158"/>
            </a:xfrm>
          </p:grpSpPr>
          <p:sp>
            <p:nvSpPr>
              <p:cNvPr id="29726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centrali</a:t>
                </a: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1363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latin typeface="Arial" pitchFamily="34" charset="0"/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29728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2439" y="4071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latin typeface="Arial" pitchFamily="34" charset="0"/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29730" name="Text Box 11"/>
              <p:cNvSpPr txBox="1">
                <a:spLocks noChangeArrowheads="1"/>
              </p:cNvSpPr>
              <p:nvPr/>
            </p:nvSpPr>
            <p:spPr bwMode="auto">
              <a:xfrm>
                <a:off x="2561" y="4037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sp>
        <p:nvSpPr>
          <p:cNvPr id="23" name="Rettangolo arrotondato 22"/>
          <p:cNvSpPr/>
          <p:nvPr/>
        </p:nvSpPr>
        <p:spPr>
          <a:xfrm>
            <a:off x="7200900" y="1476375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9723" name="CasellaDiTesto 21"/>
          <p:cNvSpPr txBox="1">
            <a:spLocks noChangeArrowheads="1"/>
          </p:cNvSpPr>
          <p:nvPr/>
        </p:nvSpPr>
        <p:spPr bwMode="auto">
          <a:xfrm>
            <a:off x="9001125" y="514826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1.501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54274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2. Sedi, sportelli e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87D2CCFA-8CCD-408F-8799-A175DF932593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24" name="Group 60"/>
          <p:cNvGraphicFramePr>
            <a:graphicFrameLocks noGrp="1"/>
          </p:cNvGraphicFramePr>
          <p:nvPr/>
        </p:nvGraphicFramePr>
        <p:xfrm>
          <a:off x="1944688" y="2700338"/>
          <a:ext cx="7056437" cy="2368550"/>
        </p:xfrm>
        <a:graphic>
          <a:graphicData uri="http://schemas.openxmlformats.org/drawingml/2006/table">
            <a:tbl>
              <a:tblPr/>
              <a:tblGrid>
                <a:gridCol w="2392689"/>
                <a:gridCol w="2354459"/>
                <a:gridCol w="2309636"/>
              </a:tblGrid>
              <a:tr h="51216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Ambiente e tutela del territorio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protezione ambientale,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servizi per l’agricoltura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Certificati e documenti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8" charset="-128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servizi demografici,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accesso agli atti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Commercio e attività produttive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servizio protesti,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 DIA, SUAP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16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Controllo e tutela dei diritti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reclami,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polizia municipale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Servizi informativi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8" charset="-128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Urp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,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call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 center,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informazioni via 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Istruzione e formazione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borse di studio,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servizi di segreteria studenti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16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Lavoro e previdenza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centri per l’impiego, servizi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previdenziali e assistenziali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Mobilità e trasporti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T.P.L.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,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pagamento bollo, PRA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Sanità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CUP;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cambio e scelta del medico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46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Servizi culturali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biblioteche,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attività turistiche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Tributi e servizi fiscali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gestione dei tributi,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 Ici,</a:t>
                      </a: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Tarsu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Urbanistica e governo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del territorio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Es., sportello urbanistica,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8" charset="-128"/>
                        </a:rPr>
                        <a:t> ufficio tecnico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304" name="Picture 14" descr="j04414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C4623"/>
              </a:clrFrom>
              <a:clrTo>
                <a:srgbClr val="4C4623">
                  <a:alpha val="0"/>
                </a:srgbClr>
              </a:clrTo>
            </a:clrChange>
            <a:grayscl/>
          </a:blip>
          <a:srcRect l="-5750" r="9500" b="18352"/>
          <a:stretch>
            <a:fillRect/>
          </a:stretch>
        </p:blipFill>
        <p:spPr bwMode="auto">
          <a:xfrm>
            <a:off x="6681788" y="2901950"/>
            <a:ext cx="425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5" name="Picture 15" descr="j0441457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16037" t="-2505" r="14388" b="22807"/>
          <a:stretch>
            <a:fillRect/>
          </a:stretch>
        </p:blipFill>
        <p:spPr bwMode="auto">
          <a:xfrm>
            <a:off x="2098675" y="3892550"/>
            <a:ext cx="2921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6" name="Picture 11" descr="j043260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392613" y="2843213"/>
            <a:ext cx="3143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7" name="Picture 7" descr="j0293188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392613" y="3348038"/>
            <a:ext cx="30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8" name="Picture 6" descr="j0339444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2098675" y="4572000"/>
            <a:ext cx="2905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9" name="Picture 8" descr="j0351980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6799263" y="3357563"/>
            <a:ext cx="2698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0" name="Picture 9" descr="j0432023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6799263" y="395446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1" name="Picture 10" descr="j0433926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2087563" y="3348038"/>
            <a:ext cx="292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2" name="Picture 12" descr="j0437715"/>
          <p:cNvPicPr>
            <a:picLocks noChangeAspect="1" noChangeArrowheads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4433888" y="3944938"/>
            <a:ext cx="2619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3" name="Picture 13" descr="j0441508"/>
          <p:cNvPicPr>
            <a:picLocks noChangeAspect="1" noChangeArrowheads="1"/>
          </p:cNvPicPr>
          <p:nvPr/>
        </p:nvPicPr>
        <p:blipFill>
          <a:blip r:embed="rId12">
            <a:grayscl/>
          </a:blip>
          <a:srcRect/>
          <a:stretch>
            <a:fillRect/>
          </a:stretch>
        </p:blipFill>
        <p:spPr bwMode="auto">
          <a:xfrm>
            <a:off x="4443413" y="4560888"/>
            <a:ext cx="292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4" name="Picture 16" descr="j0441288"/>
          <p:cNvPicPr>
            <a:picLocks noChangeAspect="1" noChangeArrowheads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>
            <a:off x="6789738" y="4572000"/>
            <a:ext cx="292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5" name="Picture 17" descr="j0440104"/>
          <p:cNvPicPr>
            <a:picLocks noChangeAspect="1" noChangeArrowheads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2087563" y="2843213"/>
            <a:ext cx="2317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6" name="Text Box 8"/>
          <p:cNvSpPr txBox="1">
            <a:spLocks noChangeArrowheads="1"/>
          </p:cNvSpPr>
          <p:nvPr/>
        </p:nvSpPr>
        <p:spPr bwMode="auto">
          <a:xfrm>
            <a:off x="215900" y="6948488"/>
            <a:ext cx="673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Servizi erogati dalle amministrazioni pubbliche</a:t>
            </a:r>
          </a:p>
        </p:txBody>
      </p:sp>
      <p:sp>
        <p:nvSpPr>
          <p:cNvPr id="54317" name="Rectangle 2"/>
          <p:cNvSpPr txBox="1">
            <a:spLocks noChangeArrowheads="1"/>
          </p:cNvSpPr>
          <p:nvPr/>
        </p:nvSpPr>
        <p:spPr bwMode="auto">
          <a:xfrm>
            <a:off x="3949700" y="985838"/>
            <a:ext cx="6119813" cy="41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SOTTOPOSTI A GIUDIZIO DEGLI UTENTI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7200900" y="1476375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39975"/>
            <a:ext cx="8640762" cy="3419475"/>
          </a:xfrm>
        </p:spPr>
        <p:txBody>
          <a:bodyPr/>
          <a:lstStyle/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algn="ctr" eaLnBrk="1">
              <a:lnSpc>
                <a:spcPct val="110000"/>
              </a:lnSpc>
              <a:buFont typeface="Times New Roman" pitchFamily="18" charset="0"/>
              <a:buNone/>
            </a:pPr>
            <a:r>
              <a:rPr lang="it-IT" sz="3600" b="1" smtClean="0">
                <a:solidFill>
                  <a:schemeClr val="tx1"/>
                </a:solidFill>
              </a:rPr>
              <a:t>3. La partecipazione dei cittadini</a:t>
            </a:r>
            <a:endParaRPr lang="it-IT" sz="3600" smtClean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96C346E3-C4AC-4776-812D-515A16553118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pic>
        <p:nvPicPr>
          <p:cNvPr id="56327" name="Immagine 19" descr="gov_ita_funzione_pubblica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52400"/>
            <a:ext cx="3168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3. La partecipazione dei cittadini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A4427B0-A22C-41B3-90DC-CE6AECB9059E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Arial" pitchFamily="34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Arial" pitchFamily="34" charset="0"/>
            </a:endParaRPr>
          </a:p>
        </p:txBody>
      </p:sp>
      <p:graphicFrame>
        <p:nvGraphicFramePr>
          <p:cNvPr id="8194" name="Grafico 12"/>
          <p:cNvGraphicFramePr>
            <a:graphicFrameLocks/>
          </p:cNvGraphicFramePr>
          <p:nvPr/>
        </p:nvGraphicFramePr>
        <p:xfrm>
          <a:off x="1871663" y="2339975"/>
          <a:ext cx="8342312" cy="3240088"/>
        </p:xfrm>
        <a:graphic>
          <a:graphicData uri="http://schemas.openxmlformats.org/presentationml/2006/ole">
            <p:oleObj spid="_x0000_s8194" name="Foglio di lavoro" r:id="rId4" imgW="7029546" imgH="1543166" progId="Excel.Sheet.8">
              <p:embed/>
            </p:oleObj>
          </a:graphicData>
        </a:graphic>
      </p:graphicFrame>
      <p:sp>
        <p:nvSpPr>
          <p:cNvPr id="8204" name="Rectangle 2"/>
          <p:cNvSpPr txBox="1">
            <a:spLocks noChangeArrowheads="1"/>
          </p:cNvSpPr>
          <p:nvPr/>
        </p:nvSpPr>
        <p:spPr bwMode="auto">
          <a:xfrm>
            <a:off x="3960813" y="971550"/>
            <a:ext cx="6119812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NUMERO GIUDIZI RACCOLTI ANNUALMENTE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6172200" y="1476375"/>
            <a:ext cx="3908425" cy="144463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" name="Rettangolo arrotondato 14"/>
          <p:cNvSpPr/>
          <p:nvPr/>
        </p:nvSpPr>
        <p:spPr>
          <a:xfrm>
            <a:off x="1074738" y="3006725"/>
            <a:ext cx="1147762" cy="14922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700" b="1">
                <a:solidFill>
                  <a:schemeClr val="tx1"/>
                </a:solidFill>
                <a:ea typeface="MS PGothic" pitchFamily="34" charset="-128"/>
              </a:rPr>
              <a:t>Gennaio - Settembre</a:t>
            </a:r>
            <a:endParaRPr lang="it-IT" sz="7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" name="Rettangolo arrotondato 14"/>
          <p:cNvSpPr/>
          <p:nvPr/>
        </p:nvSpPr>
        <p:spPr>
          <a:xfrm>
            <a:off x="1017588" y="3502025"/>
            <a:ext cx="1223962" cy="125413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700" b="1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Gennaio - Dicembre</a:t>
            </a:r>
            <a:endParaRPr lang="it-IT" sz="700" dirty="0">
              <a:solidFill>
                <a:schemeClr val="tx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" name="Rettangolo arrotondato 14"/>
          <p:cNvSpPr/>
          <p:nvPr/>
        </p:nvSpPr>
        <p:spPr>
          <a:xfrm>
            <a:off x="1017588" y="3962400"/>
            <a:ext cx="1223962" cy="125413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700" b="1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Gennaio - Dicembre</a:t>
            </a:r>
            <a:endParaRPr lang="it-IT" sz="700" dirty="0">
              <a:solidFill>
                <a:schemeClr val="tx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8" name="Rettangolo arrotondato 14"/>
          <p:cNvSpPr/>
          <p:nvPr/>
        </p:nvSpPr>
        <p:spPr>
          <a:xfrm>
            <a:off x="1008063" y="4379913"/>
            <a:ext cx="1223962" cy="12541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700" b="1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Gennaio - Dicembre</a:t>
            </a:r>
            <a:endParaRPr lang="it-IT" sz="700" dirty="0">
              <a:solidFill>
                <a:schemeClr val="tx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9" name="Rettangolo arrotondato 14"/>
          <p:cNvSpPr/>
          <p:nvPr/>
        </p:nvSpPr>
        <p:spPr>
          <a:xfrm>
            <a:off x="1008063" y="4840288"/>
            <a:ext cx="1223962" cy="12541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700" b="1" dirty="0">
                <a:solidFill>
                  <a:schemeClr val="tx1"/>
                </a:solidFill>
                <a:latin typeface="+mj-lt"/>
                <a:ea typeface="MS PGothic" pitchFamily="34" charset="-128"/>
              </a:rPr>
              <a:t>Marzo - Dicembre</a:t>
            </a:r>
            <a:endParaRPr lang="it-IT" sz="700" dirty="0">
              <a:solidFill>
                <a:schemeClr val="tx1"/>
              </a:solidFill>
              <a:latin typeface="+mj-lt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9247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3. La partecipazione dei cittadini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AFB9DC1-9D9E-4D04-BC22-D3703D0B42CF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Arial" pitchFamily="34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Arial" pitchFamily="34" charset="0"/>
            </a:endParaRPr>
          </a:p>
        </p:txBody>
      </p:sp>
      <p:sp>
        <p:nvSpPr>
          <p:cNvPr id="9255" name="Rectangle 2"/>
          <p:cNvSpPr txBox="1">
            <a:spLocks noChangeArrowheads="1"/>
          </p:cNvSpPr>
          <p:nvPr/>
        </p:nvSpPr>
        <p:spPr bwMode="auto">
          <a:xfrm>
            <a:off x="3960813" y="971550"/>
            <a:ext cx="6119812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TASSO DI PARTECIPAZIONE* PER CANALE</a:t>
            </a:r>
          </a:p>
        </p:txBody>
      </p:sp>
      <p:pic>
        <p:nvPicPr>
          <p:cNvPr id="9256" name="Picture 49" descr="j0433941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38300" y="2654300"/>
            <a:ext cx="647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7" name="Picture 48" descr="j0431507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673225" y="3635375"/>
            <a:ext cx="593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8" name="Picture 46" descr="j043155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693863" y="4572000"/>
            <a:ext cx="552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59" name="Gruppo 27"/>
          <p:cNvGrpSpPr>
            <a:grpSpLocks/>
          </p:cNvGrpSpPr>
          <p:nvPr/>
        </p:nvGrpSpPr>
        <p:grpSpPr bwMode="auto">
          <a:xfrm>
            <a:off x="6840538" y="5651500"/>
            <a:ext cx="2089150" cy="244475"/>
            <a:chOff x="287338" y="7207250"/>
            <a:chExt cx="2089150" cy="244475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87338" y="7276033"/>
              <a:ext cx="207962" cy="144462"/>
            </a:xfrm>
            <a:prstGeom prst="rect">
              <a:avLst/>
            </a:prstGeom>
            <a:solidFill>
              <a:srgbClr val="F79646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</a:endParaRPr>
            </a:p>
          </p:txBody>
        </p:sp>
        <p:sp>
          <p:nvSpPr>
            <p:cNvPr id="9266" name="Text Box 9"/>
            <p:cNvSpPr txBox="1">
              <a:spLocks noChangeArrowheads="1"/>
            </p:cNvSpPr>
            <p:nvPr/>
          </p:nvSpPr>
          <p:spPr bwMode="auto">
            <a:xfrm>
              <a:off x="503238" y="7216775"/>
              <a:ext cx="1189037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/>
                <a:t>Complessivo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547813" y="7279208"/>
              <a:ext cx="207962" cy="144462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</a:endParaRPr>
            </a:p>
          </p:txBody>
        </p:sp>
        <p:sp>
          <p:nvSpPr>
            <p:cNvPr id="9270" name="Text Box 9"/>
            <p:cNvSpPr txBox="1">
              <a:spLocks noChangeArrowheads="1"/>
            </p:cNvSpPr>
            <p:nvPr/>
          </p:nvSpPr>
          <p:spPr bwMode="auto">
            <a:xfrm>
              <a:off x="1727200" y="7207250"/>
              <a:ext cx="649288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/>
                <a:t>2012</a:t>
              </a:r>
            </a:p>
          </p:txBody>
        </p:sp>
      </p:grpSp>
      <p:sp>
        <p:nvSpPr>
          <p:cNvPr id="9260" name="Text Box 8"/>
          <p:cNvSpPr txBox="1">
            <a:spLocks noChangeArrowheads="1"/>
          </p:cNvSpPr>
          <p:nvPr/>
        </p:nvSpPr>
        <p:spPr bwMode="auto">
          <a:xfrm>
            <a:off x="0" y="7219950"/>
            <a:ext cx="496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Giudizi raccolti dalle amministrazioni pubbliche</a:t>
            </a:r>
          </a:p>
        </p:txBody>
      </p:sp>
      <p:sp>
        <p:nvSpPr>
          <p:cNvPr id="9261" name="Text Box 8"/>
          <p:cNvSpPr txBox="1">
            <a:spLocks noChangeArrowheads="1"/>
          </p:cNvSpPr>
          <p:nvPr/>
        </p:nvSpPr>
        <p:spPr bwMode="auto">
          <a:xfrm>
            <a:off x="0" y="6859588"/>
            <a:ext cx="82804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 b="1">
                <a:solidFill>
                  <a:schemeClr val="bg1"/>
                </a:solidFill>
              </a:rPr>
              <a:t>* Dato dal rapporto tra il numero di utenti che hanno espresso un giudizio e il numero di utenti che hanno usufruito del servizio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6192838" y="1474788"/>
            <a:ext cx="3908425" cy="14446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9245" name="Object 16"/>
          <p:cNvGraphicFramePr>
            <a:graphicFrameLocks noChangeAspect="1"/>
          </p:cNvGraphicFramePr>
          <p:nvPr/>
        </p:nvGraphicFramePr>
        <p:xfrm>
          <a:off x="1655763" y="2411413"/>
          <a:ext cx="7667625" cy="2924175"/>
        </p:xfrm>
        <a:graphic>
          <a:graphicData uri="http://schemas.openxmlformats.org/presentationml/2006/ole">
            <p:oleObj spid="_x0000_s9245" name="Grafico" r:id="rId7" imgW="7153163" imgH="242886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EED33A4-12DD-47F7-BABD-24801AD7B3DA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9" name="Group 61"/>
          <p:cNvGraphicFramePr>
            <a:graphicFrameLocks noGrp="1"/>
          </p:cNvGraphicFramePr>
          <p:nvPr/>
        </p:nvGraphicFramePr>
        <p:xfrm>
          <a:off x="0" y="1331913"/>
          <a:ext cx="10080625" cy="5256212"/>
        </p:xfrm>
        <a:graphic>
          <a:graphicData uri="http://schemas.openxmlformats.org/drawingml/2006/table">
            <a:tbl>
              <a:tblPr/>
              <a:tblGrid>
                <a:gridCol w="7360025"/>
                <a:gridCol w="2432815"/>
                <a:gridCol w="287785"/>
              </a:tblGrid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 Le amministrazioni partecipanti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New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entries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del mese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Amministrazioni che hanno aderito a MLF – Numero per  tipologia di amministrazione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Amministrazioni che hanno aderito a MLF – Numero per  regione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Amministrazioni che hanno avviato la rilevazione – Numero per tipologia di amministrazione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Amministrazioni che hanno avviato la rilevazione – Numero per regione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 Sedi,sportelli e servizi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Sedi e sportelli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Pubbliche Amministrazioni – Sedi – Numero per regione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Pubbliche Amministrazioni – Sedi – Numero per tipologia di amministrazione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Pubbliche Amministrazioni – Sportelli – Numero per regione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Pubbliche Amministrazioni – Sportelli – Numero per tipologia di amministrazione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sottoposti al giudizio degli utenti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470" name="Rectangle 2"/>
          <p:cNvSpPr txBox="1">
            <a:spLocks noChangeArrowheads="1"/>
          </p:cNvSpPr>
          <p:nvPr/>
        </p:nvSpPr>
        <p:spPr bwMode="auto">
          <a:xfrm>
            <a:off x="3949700" y="971550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/>
              <a:t>INDICE - 1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77828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3. La partecipazione dei cittadini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0F00D6C-5ADD-40CA-81D3-206E169D00B8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77836" name="Rectangle 2"/>
          <p:cNvSpPr txBox="1">
            <a:spLocks noChangeArrowheads="1"/>
          </p:cNvSpPr>
          <p:nvPr/>
        </p:nvSpPr>
        <p:spPr bwMode="auto">
          <a:xfrm>
            <a:off x="3311525" y="971550"/>
            <a:ext cx="6769100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TASSO DI PARTECIPAZIONE PER TIPOLOGIA AMMINISTRATIVA</a:t>
            </a:r>
          </a:p>
        </p:txBody>
      </p:sp>
      <p:graphicFrame>
        <p:nvGraphicFramePr>
          <p:cNvPr id="77826" name="Object 23"/>
          <p:cNvGraphicFramePr>
            <a:graphicFrameLocks noChangeAspect="1"/>
          </p:cNvGraphicFramePr>
          <p:nvPr/>
        </p:nvGraphicFramePr>
        <p:xfrm>
          <a:off x="719138" y="2266950"/>
          <a:ext cx="8210550" cy="3678238"/>
        </p:xfrm>
        <a:graphic>
          <a:graphicData uri="http://schemas.openxmlformats.org/presentationml/2006/ole">
            <p:oleObj spid="_x0000_s77826" name="Foglio di lavoro" r:id="rId4" imgW="8839149" imgH="3962387" progId="Excel.Sheet.8">
              <p:embed/>
            </p:oleObj>
          </a:graphicData>
        </a:graphic>
      </p:graphicFrame>
      <p:sp>
        <p:nvSpPr>
          <p:cNvPr id="21" name="Rettangolo 44"/>
          <p:cNvSpPr>
            <a:spLocks noChangeArrowheads="1"/>
          </p:cNvSpPr>
          <p:nvPr/>
        </p:nvSpPr>
        <p:spPr bwMode="auto">
          <a:xfrm>
            <a:off x="9772650" y="2813050"/>
            <a:ext cx="307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it-IT" sz="800" b="1">
                <a:solidFill>
                  <a:schemeClr val="bg1"/>
                </a:solidFill>
                <a:cs typeface="+mn-cs"/>
              </a:rPr>
              <a:t>CANALE  DI RILEVAZIONE UTILIZZATO</a:t>
            </a:r>
            <a:endParaRPr lang="it-IT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77838" name="Picture 48" descr="j0431507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8955088" y="2352675"/>
            <a:ext cx="171450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77839" name="Gruppo 261"/>
          <p:cNvGrpSpPr>
            <a:grpSpLocks/>
          </p:cNvGrpSpPr>
          <p:nvPr/>
        </p:nvGrpSpPr>
        <p:grpSpPr bwMode="auto">
          <a:xfrm>
            <a:off x="8951913" y="2971800"/>
            <a:ext cx="373062" cy="185738"/>
            <a:chOff x="94804" y="2708920"/>
            <a:chExt cx="372174" cy="185226"/>
          </a:xfrm>
        </p:grpSpPr>
        <p:pic>
          <p:nvPicPr>
            <p:cNvPr id="77902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903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0" name="Gruppo 256"/>
          <p:cNvGrpSpPr>
            <a:grpSpLocks/>
          </p:cNvGrpSpPr>
          <p:nvPr/>
        </p:nvGrpSpPr>
        <p:grpSpPr bwMode="auto">
          <a:xfrm>
            <a:off x="8955088" y="4600575"/>
            <a:ext cx="581025" cy="206375"/>
            <a:chOff x="3746004" y="2922724"/>
            <a:chExt cx="580132" cy="206443"/>
          </a:xfrm>
        </p:grpSpPr>
        <p:pic>
          <p:nvPicPr>
            <p:cNvPr id="77899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960498" y="2964058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900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3746004" y="2922724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901" name="Picture 48" descr="j0431507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4156126" y="2963044"/>
              <a:ext cx="170010" cy="166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1" name="Gruppo 257"/>
          <p:cNvGrpSpPr>
            <a:grpSpLocks/>
          </p:cNvGrpSpPr>
          <p:nvPr/>
        </p:nvGrpSpPr>
        <p:grpSpPr bwMode="auto">
          <a:xfrm>
            <a:off x="8955088" y="5657850"/>
            <a:ext cx="581025" cy="184150"/>
            <a:chOff x="3746004" y="2951543"/>
            <a:chExt cx="580132" cy="183043"/>
          </a:xfrm>
        </p:grpSpPr>
        <p:pic>
          <p:nvPicPr>
            <p:cNvPr id="77896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960498" y="2964058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97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3746004" y="2951543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98" name="Picture 48" descr="j0431507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4156126" y="2963044"/>
              <a:ext cx="170010" cy="166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2" name="Gruppo 262"/>
          <p:cNvGrpSpPr>
            <a:grpSpLocks/>
          </p:cNvGrpSpPr>
          <p:nvPr/>
        </p:nvGrpSpPr>
        <p:grpSpPr bwMode="auto">
          <a:xfrm>
            <a:off x="8956675" y="2763838"/>
            <a:ext cx="581025" cy="206375"/>
            <a:chOff x="3746004" y="2922724"/>
            <a:chExt cx="580132" cy="206443"/>
          </a:xfrm>
        </p:grpSpPr>
        <p:pic>
          <p:nvPicPr>
            <p:cNvPr id="77893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960498" y="2964058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94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3746004" y="2922724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95" name="Picture 48" descr="j0431507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4156126" y="2963044"/>
              <a:ext cx="170010" cy="166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3" name="Gruppo 266"/>
          <p:cNvGrpSpPr>
            <a:grpSpLocks/>
          </p:cNvGrpSpPr>
          <p:nvPr/>
        </p:nvGrpSpPr>
        <p:grpSpPr bwMode="auto">
          <a:xfrm>
            <a:off x="8959850" y="3205163"/>
            <a:ext cx="581025" cy="206375"/>
            <a:chOff x="3746004" y="2922724"/>
            <a:chExt cx="580132" cy="206443"/>
          </a:xfrm>
        </p:grpSpPr>
        <p:pic>
          <p:nvPicPr>
            <p:cNvPr id="77890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960498" y="2964058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91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3746004" y="2922724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92" name="Picture 48" descr="j0431507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4156126" y="2963044"/>
              <a:ext cx="170010" cy="166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44" name="Picture 49" descr="j0433941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8916988" y="3748088"/>
            <a:ext cx="187325" cy="18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77845" name="Gruppo 271"/>
          <p:cNvGrpSpPr>
            <a:grpSpLocks/>
          </p:cNvGrpSpPr>
          <p:nvPr/>
        </p:nvGrpSpPr>
        <p:grpSpPr bwMode="auto">
          <a:xfrm>
            <a:off x="8928100" y="3971925"/>
            <a:ext cx="373063" cy="185738"/>
            <a:chOff x="94804" y="2708920"/>
            <a:chExt cx="372174" cy="185226"/>
          </a:xfrm>
        </p:grpSpPr>
        <p:pic>
          <p:nvPicPr>
            <p:cNvPr id="77888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89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6" name="Gruppo 274"/>
          <p:cNvGrpSpPr>
            <a:grpSpLocks/>
          </p:cNvGrpSpPr>
          <p:nvPr/>
        </p:nvGrpSpPr>
        <p:grpSpPr bwMode="auto">
          <a:xfrm>
            <a:off x="8942388" y="4406900"/>
            <a:ext cx="373062" cy="185738"/>
            <a:chOff x="94804" y="2708920"/>
            <a:chExt cx="372174" cy="185226"/>
          </a:xfrm>
        </p:grpSpPr>
        <p:pic>
          <p:nvPicPr>
            <p:cNvPr id="77886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87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7" name="Gruppo 277"/>
          <p:cNvGrpSpPr>
            <a:grpSpLocks/>
          </p:cNvGrpSpPr>
          <p:nvPr/>
        </p:nvGrpSpPr>
        <p:grpSpPr bwMode="auto">
          <a:xfrm>
            <a:off x="8955088" y="4175125"/>
            <a:ext cx="373062" cy="185738"/>
            <a:chOff x="94804" y="2708920"/>
            <a:chExt cx="372174" cy="185226"/>
          </a:xfrm>
        </p:grpSpPr>
        <p:pic>
          <p:nvPicPr>
            <p:cNvPr id="77884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85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48" name="Gruppo 280"/>
          <p:cNvGrpSpPr>
            <a:grpSpLocks/>
          </p:cNvGrpSpPr>
          <p:nvPr/>
        </p:nvGrpSpPr>
        <p:grpSpPr bwMode="auto">
          <a:xfrm>
            <a:off x="8955088" y="5054600"/>
            <a:ext cx="373062" cy="185738"/>
            <a:chOff x="94804" y="2708920"/>
            <a:chExt cx="372174" cy="185226"/>
          </a:xfrm>
        </p:grpSpPr>
        <p:pic>
          <p:nvPicPr>
            <p:cNvPr id="77882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83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49" name="Picture 46" descr="j043155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8966200" y="4873625"/>
            <a:ext cx="1555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2" name="Connettore 1 61"/>
          <p:cNvCxnSpPr/>
          <p:nvPr/>
        </p:nvCxnSpPr>
        <p:spPr>
          <a:xfrm>
            <a:off x="1593850" y="2514600"/>
            <a:ext cx="8064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1585913" y="2709863"/>
            <a:ext cx="806450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1582738" y="2921000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1582738" y="3128963"/>
            <a:ext cx="8066087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1562100" y="3346450"/>
            <a:ext cx="8064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1582738" y="3965575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1582738" y="4168775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1584325" y="4373563"/>
            <a:ext cx="806450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1582738" y="4584700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1582738" y="4792663"/>
            <a:ext cx="8066087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1584325" y="5435600"/>
            <a:ext cx="80645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1584325" y="5003800"/>
            <a:ext cx="8066088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1582738" y="5200650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1573213" y="5824538"/>
            <a:ext cx="806450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64" name="Gruppo 302"/>
          <p:cNvGrpSpPr>
            <a:grpSpLocks/>
          </p:cNvGrpSpPr>
          <p:nvPr/>
        </p:nvGrpSpPr>
        <p:grpSpPr bwMode="auto">
          <a:xfrm>
            <a:off x="8951913" y="2555875"/>
            <a:ext cx="371475" cy="184150"/>
            <a:chOff x="94804" y="2708920"/>
            <a:chExt cx="372174" cy="185226"/>
          </a:xfrm>
        </p:grpSpPr>
        <p:pic>
          <p:nvPicPr>
            <p:cNvPr id="77880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81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9" name="Connettore 1 291"/>
          <p:cNvCxnSpPr/>
          <p:nvPr/>
        </p:nvCxnSpPr>
        <p:spPr>
          <a:xfrm>
            <a:off x="1582738" y="3546475"/>
            <a:ext cx="8064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66" name="Picture 46" descr="j043155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8993188" y="3411538"/>
            <a:ext cx="157162" cy="15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7867" name="Picture 46" descr="j043155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9156700" y="3760788"/>
            <a:ext cx="157163" cy="15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77868" name="Group 29"/>
          <p:cNvGrpSpPr>
            <a:grpSpLocks/>
          </p:cNvGrpSpPr>
          <p:nvPr/>
        </p:nvGrpSpPr>
        <p:grpSpPr bwMode="auto">
          <a:xfrm>
            <a:off x="90488" y="6875463"/>
            <a:ext cx="6029325" cy="254000"/>
            <a:chOff x="181" y="4043"/>
            <a:chExt cx="3798" cy="160"/>
          </a:xfrm>
        </p:grpSpPr>
        <p:sp>
          <p:nvSpPr>
            <p:cNvPr id="77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77874" name="Group 28"/>
            <p:cNvGrpSpPr>
              <a:grpSpLocks/>
            </p:cNvGrpSpPr>
            <p:nvPr/>
          </p:nvGrpSpPr>
          <p:grpSpPr bwMode="auto">
            <a:xfrm>
              <a:off x="317" y="4043"/>
              <a:ext cx="3662" cy="160"/>
              <a:chOff x="317" y="4043"/>
              <a:chExt cx="3662" cy="160"/>
            </a:xfrm>
          </p:grpSpPr>
          <p:sp>
            <p:nvSpPr>
              <p:cNvPr id="77875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centrali</a:t>
                </a:r>
              </a:p>
            </p:txBody>
          </p:sp>
          <p:sp>
            <p:nvSpPr>
              <p:cNvPr id="81" name="Rectangle 10"/>
              <p:cNvSpPr>
                <a:spLocks noChangeArrowheads="1"/>
              </p:cNvSpPr>
              <p:nvPr/>
            </p:nvSpPr>
            <p:spPr bwMode="auto">
              <a:xfrm>
                <a:off x="1363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77877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84" name="Rectangle 10"/>
              <p:cNvSpPr>
                <a:spLocks noChangeArrowheads="1"/>
              </p:cNvSpPr>
              <p:nvPr/>
            </p:nvSpPr>
            <p:spPr bwMode="auto">
              <a:xfrm>
                <a:off x="2439" y="4071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77879" name="Text Box 11"/>
              <p:cNvSpPr txBox="1">
                <a:spLocks noChangeArrowheads="1"/>
              </p:cNvSpPr>
              <p:nvPr/>
            </p:nvSpPr>
            <p:spPr bwMode="auto">
              <a:xfrm>
                <a:off x="2561" y="4055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grpSp>
        <p:nvGrpSpPr>
          <p:cNvPr id="77869" name="Gruppo 280"/>
          <p:cNvGrpSpPr>
            <a:grpSpLocks/>
          </p:cNvGrpSpPr>
          <p:nvPr/>
        </p:nvGrpSpPr>
        <p:grpSpPr bwMode="auto">
          <a:xfrm>
            <a:off x="8970963" y="5256213"/>
            <a:ext cx="373062" cy="185737"/>
            <a:chOff x="94804" y="2708920"/>
            <a:chExt cx="372174" cy="185226"/>
          </a:xfrm>
        </p:grpSpPr>
        <p:pic>
          <p:nvPicPr>
            <p:cNvPr id="77871" name="Picture 46" descr="j0431555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310828" y="2742636"/>
              <a:ext cx="156150" cy="1515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872" name="Picture 49" descr="j0433941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94804" y="2708920"/>
              <a:ext cx="186642" cy="183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Rettangolo arrotondato 77"/>
          <p:cNvSpPr/>
          <p:nvPr/>
        </p:nvSpPr>
        <p:spPr>
          <a:xfrm>
            <a:off x="5976938" y="1403350"/>
            <a:ext cx="3979862" cy="217488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/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78852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3. La partecipazione dei cittadini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0D482453-7CDA-49E7-99B7-16641B5EE60E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1" name="Rettangolo 44"/>
          <p:cNvSpPr>
            <a:spLocks noChangeArrowheads="1"/>
          </p:cNvSpPr>
          <p:nvPr/>
        </p:nvSpPr>
        <p:spPr bwMode="auto">
          <a:xfrm>
            <a:off x="9772650" y="2843213"/>
            <a:ext cx="307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chemeClr val="bg1"/>
                </a:solidFill>
                <a:cs typeface="+mn-cs"/>
              </a:rPr>
              <a:t>NUMERO GIUDIZI RACCOLTI</a:t>
            </a:r>
            <a:endParaRPr lang="it-IT" sz="800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78850" name="Object 23"/>
          <p:cNvGraphicFramePr>
            <a:graphicFrameLocks noChangeAspect="1"/>
          </p:cNvGraphicFramePr>
          <p:nvPr/>
        </p:nvGraphicFramePr>
        <p:xfrm>
          <a:off x="863600" y="2266950"/>
          <a:ext cx="7708900" cy="3170238"/>
        </p:xfrm>
        <a:graphic>
          <a:graphicData uri="http://schemas.openxmlformats.org/presentationml/2006/ole">
            <p:oleObj spid="_x0000_s78850" name="Foglio di lavoro" r:id="rId4" imgW="5314931" imgH="3476651" progId="Excel.Sheet.8">
              <p:embed/>
            </p:oleObj>
          </a:graphicData>
        </a:graphic>
      </p:graphicFrame>
      <p:cxnSp>
        <p:nvCxnSpPr>
          <p:cNvPr id="82" name="Connettore 1 81"/>
          <p:cNvCxnSpPr/>
          <p:nvPr/>
        </p:nvCxnSpPr>
        <p:spPr>
          <a:xfrm>
            <a:off x="1368425" y="2555875"/>
            <a:ext cx="8066088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>
            <a:off x="1323975" y="2825750"/>
            <a:ext cx="8064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1316038" y="3052763"/>
            <a:ext cx="806450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>
            <a:off x="1295400" y="3563938"/>
            <a:ext cx="8064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>
            <a:off x="1312863" y="3813175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>
          <a:xfrm>
            <a:off x="1295400" y="4083050"/>
            <a:ext cx="8137525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312863" y="4327525"/>
            <a:ext cx="80660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/>
          <p:nvPr/>
        </p:nvCxnSpPr>
        <p:spPr>
          <a:xfrm>
            <a:off x="1295400" y="4572000"/>
            <a:ext cx="8066088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1295400" y="4859338"/>
            <a:ext cx="8066088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>
            <a:off x="1303338" y="5356225"/>
            <a:ext cx="80645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1" name="CasellaDiTesto 277"/>
          <p:cNvSpPr txBox="1">
            <a:spLocks noChangeArrowheads="1"/>
          </p:cNvSpPr>
          <p:nvPr/>
        </p:nvSpPr>
        <p:spPr bwMode="auto">
          <a:xfrm>
            <a:off x="8697913" y="2339975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22.263</a:t>
            </a:r>
          </a:p>
        </p:txBody>
      </p:sp>
      <p:sp>
        <p:nvSpPr>
          <p:cNvPr id="78872" name="CasellaDiTesto 292"/>
          <p:cNvSpPr txBox="1">
            <a:spLocks noChangeArrowheads="1"/>
          </p:cNvSpPr>
          <p:nvPr/>
        </p:nvSpPr>
        <p:spPr bwMode="auto">
          <a:xfrm>
            <a:off x="8640763" y="2584450"/>
            <a:ext cx="688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579.898</a:t>
            </a:r>
          </a:p>
        </p:txBody>
      </p:sp>
      <p:sp>
        <p:nvSpPr>
          <p:cNvPr id="78873" name="CasellaDiTesto 302"/>
          <p:cNvSpPr txBox="1">
            <a:spLocks noChangeArrowheads="1"/>
          </p:cNvSpPr>
          <p:nvPr/>
        </p:nvSpPr>
        <p:spPr bwMode="auto">
          <a:xfrm>
            <a:off x="8712200" y="2843213"/>
            <a:ext cx="6492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37.945 </a:t>
            </a:r>
          </a:p>
        </p:txBody>
      </p:sp>
      <p:sp>
        <p:nvSpPr>
          <p:cNvPr id="78874" name="CasellaDiTesto 303"/>
          <p:cNvSpPr txBox="1">
            <a:spLocks noChangeArrowheads="1"/>
          </p:cNvSpPr>
          <p:nvPr/>
        </p:nvSpPr>
        <p:spPr bwMode="auto">
          <a:xfrm>
            <a:off x="8712200" y="3332163"/>
            <a:ext cx="6111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36.052</a:t>
            </a:r>
          </a:p>
        </p:txBody>
      </p:sp>
      <p:sp>
        <p:nvSpPr>
          <p:cNvPr id="78875" name="CasellaDiTesto 304"/>
          <p:cNvSpPr txBox="1">
            <a:spLocks noChangeArrowheads="1"/>
          </p:cNvSpPr>
          <p:nvPr/>
        </p:nvSpPr>
        <p:spPr bwMode="auto">
          <a:xfrm>
            <a:off x="8655050" y="3592513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/>
              <a:t>146.489</a:t>
            </a:r>
          </a:p>
        </p:txBody>
      </p:sp>
      <p:sp>
        <p:nvSpPr>
          <p:cNvPr id="78876" name="CasellaDiTesto 305"/>
          <p:cNvSpPr txBox="1">
            <a:spLocks noChangeArrowheads="1"/>
          </p:cNvSpPr>
          <p:nvPr/>
        </p:nvSpPr>
        <p:spPr bwMode="auto">
          <a:xfrm>
            <a:off x="8812213" y="3867150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/>
              <a:t>4.497 </a:t>
            </a:r>
          </a:p>
        </p:txBody>
      </p:sp>
      <p:sp>
        <p:nvSpPr>
          <p:cNvPr id="78877" name="CasellaDiTesto 306"/>
          <p:cNvSpPr txBox="1">
            <a:spLocks noChangeArrowheads="1"/>
          </p:cNvSpPr>
          <p:nvPr/>
        </p:nvSpPr>
        <p:spPr bwMode="auto">
          <a:xfrm>
            <a:off x="8742363" y="414020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24.875</a:t>
            </a:r>
          </a:p>
        </p:txBody>
      </p:sp>
      <p:sp>
        <p:nvSpPr>
          <p:cNvPr id="78878" name="CasellaDiTesto 307"/>
          <p:cNvSpPr txBox="1">
            <a:spLocks noChangeArrowheads="1"/>
          </p:cNvSpPr>
          <p:nvPr/>
        </p:nvSpPr>
        <p:spPr bwMode="auto">
          <a:xfrm>
            <a:off x="8683625" y="4384675"/>
            <a:ext cx="688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918.379</a:t>
            </a:r>
          </a:p>
        </p:txBody>
      </p:sp>
      <p:sp>
        <p:nvSpPr>
          <p:cNvPr id="78879" name="CasellaDiTesto 308"/>
          <p:cNvSpPr txBox="1">
            <a:spLocks noChangeArrowheads="1"/>
          </p:cNvSpPr>
          <p:nvPr/>
        </p:nvSpPr>
        <p:spPr bwMode="auto">
          <a:xfrm>
            <a:off x="8769350" y="4643438"/>
            <a:ext cx="950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/>
              <a:t>56.014</a:t>
            </a:r>
          </a:p>
        </p:txBody>
      </p:sp>
      <p:sp>
        <p:nvSpPr>
          <p:cNvPr id="78880" name="CasellaDiTesto 309"/>
          <p:cNvSpPr txBox="1">
            <a:spLocks noChangeArrowheads="1"/>
          </p:cNvSpPr>
          <p:nvPr/>
        </p:nvSpPr>
        <p:spPr bwMode="auto">
          <a:xfrm>
            <a:off x="8569325" y="5148263"/>
            <a:ext cx="8429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1.262.427 </a:t>
            </a:r>
          </a:p>
        </p:txBody>
      </p:sp>
      <p:sp>
        <p:nvSpPr>
          <p:cNvPr id="78881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ALLO SPORTELLO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Tasso di partecipazione per tipologia amministrativa</a:t>
            </a:r>
            <a:endParaRPr lang="it-IT" sz="1400" b="1"/>
          </a:p>
        </p:txBody>
      </p:sp>
      <p:grpSp>
        <p:nvGrpSpPr>
          <p:cNvPr id="78882" name="Group 29"/>
          <p:cNvGrpSpPr>
            <a:grpSpLocks/>
          </p:cNvGrpSpPr>
          <p:nvPr/>
        </p:nvGrpSpPr>
        <p:grpSpPr bwMode="auto">
          <a:xfrm>
            <a:off x="90488" y="6875463"/>
            <a:ext cx="6043612" cy="252412"/>
            <a:chOff x="181" y="4043"/>
            <a:chExt cx="3807" cy="159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78885" name="Group 28"/>
            <p:cNvGrpSpPr>
              <a:grpSpLocks/>
            </p:cNvGrpSpPr>
            <p:nvPr/>
          </p:nvGrpSpPr>
          <p:grpSpPr bwMode="auto">
            <a:xfrm>
              <a:off x="317" y="4043"/>
              <a:ext cx="3671" cy="159"/>
              <a:chOff x="317" y="4043"/>
              <a:chExt cx="3671" cy="159"/>
            </a:xfrm>
          </p:grpSpPr>
          <p:sp>
            <p:nvSpPr>
              <p:cNvPr id="78886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centrali</a:t>
                </a: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1363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78888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2439" y="4071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78890" name="Text Box 11"/>
              <p:cNvSpPr txBox="1">
                <a:spLocks noChangeArrowheads="1"/>
              </p:cNvSpPr>
              <p:nvPr/>
            </p:nvSpPr>
            <p:spPr bwMode="auto">
              <a:xfrm>
                <a:off x="2570" y="4046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sp>
        <p:nvSpPr>
          <p:cNvPr id="43" name="Rettangolo arrotondato 42"/>
          <p:cNvSpPr/>
          <p:nvPr/>
        </p:nvSpPr>
        <p:spPr>
          <a:xfrm>
            <a:off x="6192838" y="1474788"/>
            <a:ext cx="3908425" cy="14446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/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79876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3. La partecipazione dei cittadini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03296F07-2EA3-420E-B3ED-1371870E1FC5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79884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ALLO SPORTELLO</a:t>
            </a:r>
          </a:p>
          <a:p>
            <a:pPr algn="r" eaLnBrk="0" hangingPunct="0"/>
            <a:r>
              <a:rPr lang="it-IT" sz="1400" b="1"/>
              <a:t>Sedi con il maggior numero di giudizi mensili</a:t>
            </a:r>
          </a:p>
          <a:p>
            <a:pPr algn="r" eaLnBrk="0" hangingPunct="0"/>
            <a:endParaRPr lang="it-IT" sz="1400" b="1"/>
          </a:p>
        </p:txBody>
      </p:sp>
      <p:graphicFrame>
        <p:nvGraphicFramePr>
          <p:cNvPr id="79874" name="Grafico 12"/>
          <p:cNvGraphicFramePr>
            <a:graphicFrameLocks/>
          </p:cNvGraphicFramePr>
          <p:nvPr/>
        </p:nvGraphicFramePr>
        <p:xfrm>
          <a:off x="503238" y="1619250"/>
          <a:ext cx="8950325" cy="4756150"/>
        </p:xfrm>
        <a:graphic>
          <a:graphicData uri="http://schemas.openxmlformats.org/presentationml/2006/ole">
            <p:oleObj spid="_x0000_s79874" name="Foglio di lavoro" r:id="rId4" imgW="8534490" imgH="4867365" progId="Excel.Sheet.8">
              <p:embed/>
            </p:oleObj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7200900" y="1476375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7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80900" name="Rectangle 19"/>
          <p:cNvSpPr>
            <a:spLocks noChangeArrowheads="1"/>
          </p:cNvSpPr>
          <p:nvPr/>
        </p:nvSpPr>
        <p:spPr bwMode="auto">
          <a:xfrm>
            <a:off x="0" y="-204788"/>
            <a:ext cx="203200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endParaRPr lang="it-IT" sz="20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3. La partecipazione dei cittadini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6" name="Triangolo isoscele 25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27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34B1C66-7EFD-41CE-AA10-5270029AA71B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1" name="Rettangolo 44"/>
          <p:cNvSpPr>
            <a:spLocks noChangeArrowheads="1"/>
          </p:cNvSpPr>
          <p:nvPr/>
        </p:nvSpPr>
        <p:spPr bwMode="auto">
          <a:xfrm>
            <a:off x="9772650" y="2813050"/>
            <a:ext cx="307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chemeClr val="bg1"/>
                </a:solidFill>
                <a:cs typeface="+mn-cs"/>
              </a:rPr>
              <a:t>NUMERO GIUDIZI RACCOLTI</a:t>
            </a:r>
            <a:endParaRPr lang="it-IT" sz="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0909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SUL WEB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Tasso di partecipazione per tipologia amministrativa</a:t>
            </a:r>
            <a:endParaRPr lang="it-IT" sz="1400" b="1"/>
          </a:p>
        </p:txBody>
      </p:sp>
      <p:cxnSp>
        <p:nvCxnSpPr>
          <p:cNvPr id="42" name="Connettore 1 41"/>
          <p:cNvCxnSpPr/>
          <p:nvPr/>
        </p:nvCxnSpPr>
        <p:spPr>
          <a:xfrm>
            <a:off x="1528763" y="2724150"/>
            <a:ext cx="80645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524000" y="2965450"/>
            <a:ext cx="80645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1525588" y="3706813"/>
            <a:ext cx="8066087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1524000" y="3965575"/>
            <a:ext cx="80645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1525588" y="4210050"/>
            <a:ext cx="8066087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1525588" y="4437063"/>
            <a:ext cx="8066087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6" name="CasellaDiTesto 303"/>
          <p:cNvSpPr txBox="1">
            <a:spLocks noChangeArrowheads="1"/>
          </p:cNvSpPr>
          <p:nvPr/>
        </p:nvSpPr>
        <p:spPr bwMode="auto">
          <a:xfrm>
            <a:off x="8786813" y="2749550"/>
            <a:ext cx="842962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3.589.268 </a:t>
            </a:r>
          </a:p>
        </p:txBody>
      </p:sp>
      <p:sp>
        <p:nvSpPr>
          <p:cNvPr id="80917" name="CasellaDiTesto 304"/>
          <p:cNvSpPr txBox="1">
            <a:spLocks noChangeArrowheads="1"/>
          </p:cNvSpPr>
          <p:nvPr/>
        </p:nvSpPr>
        <p:spPr bwMode="auto">
          <a:xfrm>
            <a:off x="9069388" y="34083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2.332</a:t>
            </a:r>
            <a:r>
              <a:rPr lang="it-IT"/>
              <a:t> </a:t>
            </a:r>
          </a:p>
        </p:txBody>
      </p:sp>
      <p:sp>
        <p:nvSpPr>
          <p:cNvPr id="80918" name="CasellaDiTesto 305"/>
          <p:cNvSpPr txBox="1">
            <a:spLocks noChangeArrowheads="1"/>
          </p:cNvSpPr>
          <p:nvPr/>
        </p:nvSpPr>
        <p:spPr bwMode="auto">
          <a:xfrm>
            <a:off x="9015413" y="3741738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29.482</a:t>
            </a:r>
            <a:endParaRPr lang="it-IT" sz="1100"/>
          </a:p>
        </p:txBody>
      </p:sp>
      <p:sp>
        <p:nvSpPr>
          <p:cNvPr id="80919" name="CasellaDiTesto 306"/>
          <p:cNvSpPr txBox="1">
            <a:spLocks noChangeArrowheads="1"/>
          </p:cNvSpPr>
          <p:nvPr/>
        </p:nvSpPr>
        <p:spPr bwMode="auto">
          <a:xfrm>
            <a:off x="9072563" y="3995738"/>
            <a:ext cx="53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3.689</a:t>
            </a:r>
          </a:p>
        </p:txBody>
      </p:sp>
      <p:sp>
        <p:nvSpPr>
          <p:cNvPr id="80920" name="CasellaDiTesto 308"/>
          <p:cNvSpPr txBox="1">
            <a:spLocks noChangeArrowheads="1"/>
          </p:cNvSpPr>
          <p:nvPr/>
        </p:nvSpPr>
        <p:spPr bwMode="auto">
          <a:xfrm>
            <a:off x="9024938" y="4725988"/>
            <a:ext cx="1008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/>
              <a:t>19.683</a:t>
            </a:r>
            <a:endParaRPr lang="it-IT" sz="1100"/>
          </a:p>
        </p:txBody>
      </p:sp>
      <p:sp>
        <p:nvSpPr>
          <p:cNvPr id="80921" name="CasellaDiTesto 309"/>
          <p:cNvSpPr txBox="1">
            <a:spLocks noChangeArrowheads="1"/>
          </p:cNvSpPr>
          <p:nvPr/>
        </p:nvSpPr>
        <p:spPr bwMode="auto">
          <a:xfrm>
            <a:off x="8899525" y="5195888"/>
            <a:ext cx="804863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5.371.325</a:t>
            </a:r>
          </a:p>
        </p:txBody>
      </p:sp>
      <p:cxnSp>
        <p:nvCxnSpPr>
          <p:cNvPr id="56" name="Connettore 1 55"/>
          <p:cNvCxnSpPr/>
          <p:nvPr/>
        </p:nvCxnSpPr>
        <p:spPr>
          <a:xfrm>
            <a:off x="1525588" y="4687888"/>
            <a:ext cx="8066087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3" name="CasellaDiTesto 243"/>
          <p:cNvSpPr txBox="1">
            <a:spLocks noChangeArrowheads="1"/>
          </p:cNvSpPr>
          <p:nvPr/>
        </p:nvSpPr>
        <p:spPr bwMode="auto">
          <a:xfrm>
            <a:off x="9001125" y="4416425"/>
            <a:ext cx="795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/>
              <a:t>18.602</a:t>
            </a:r>
            <a:endParaRPr lang="it-IT"/>
          </a:p>
        </p:txBody>
      </p:sp>
      <p:cxnSp>
        <p:nvCxnSpPr>
          <p:cNvPr id="58" name="Connettore 1 57"/>
          <p:cNvCxnSpPr/>
          <p:nvPr/>
        </p:nvCxnSpPr>
        <p:spPr>
          <a:xfrm>
            <a:off x="1584325" y="4932363"/>
            <a:ext cx="8066088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5" name="CasellaDiTesto 306"/>
          <p:cNvSpPr txBox="1">
            <a:spLocks noChangeArrowheads="1"/>
          </p:cNvSpPr>
          <p:nvPr/>
        </p:nvSpPr>
        <p:spPr bwMode="auto">
          <a:xfrm>
            <a:off x="9001125" y="4211638"/>
            <a:ext cx="6111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14.490</a:t>
            </a:r>
          </a:p>
        </p:txBody>
      </p:sp>
      <p:cxnSp>
        <p:nvCxnSpPr>
          <p:cNvPr id="60" name="Connettore 1 59"/>
          <p:cNvCxnSpPr/>
          <p:nvPr/>
        </p:nvCxnSpPr>
        <p:spPr>
          <a:xfrm>
            <a:off x="1525588" y="3209925"/>
            <a:ext cx="80645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1573213" y="5416550"/>
            <a:ext cx="8066087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8" name="CasellaDiTesto 304"/>
          <p:cNvSpPr txBox="1">
            <a:spLocks noChangeArrowheads="1"/>
          </p:cNvSpPr>
          <p:nvPr/>
        </p:nvSpPr>
        <p:spPr bwMode="auto">
          <a:xfrm>
            <a:off x="9001125" y="2987675"/>
            <a:ext cx="6111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41.198</a:t>
            </a:r>
            <a:endParaRPr lang="it-IT" sz="1100"/>
          </a:p>
        </p:txBody>
      </p:sp>
      <p:grpSp>
        <p:nvGrpSpPr>
          <p:cNvPr id="80929" name="Group 29"/>
          <p:cNvGrpSpPr>
            <a:grpSpLocks/>
          </p:cNvGrpSpPr>
          <p:nvPr/>
        </p:nvGrpSpPr>
        <p:grpSpPr bwMode="auto">
          <a:xfrm>
            <a:off x="90488" y="6875463"/>
            <a:ext cx="6043612" cy="252412"/>
            <a:chOff x="181" y="4043"/>
            <a:chExt cx="3807" cy="159"/>
          </a:xfrm>
        </p:grpSpPr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80933" name="Group 28"/>
            <p:cNvGrpSpPr>
              <a:grpSpLocks/>
            </p:cNvGrpSpPr>
            <p:nvPr/>
          </p:nvGrpSpPr>
          <p:grpSpPr bwMode="auto">
            <a:xfrm>
              <a:off x="317" y="4043"/>
              <a:ext cx="3671" cy="159"/>
              <a:chOff x="317" y="4043"/>
              <a:chExt cx="3671" cy="159"/>
            </a:xfrm>
          </p:grpSpPr>
          <p:sp>
            <p:nvSpPr>
              <p:cNvPr id="80934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centrali</a:t>
                </a:r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1363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80936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2439" y="4071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80938" name="Text Box 11"/>
              <p:cNvSpPr txBox="1">
                <a:spLocks noChangeArrowheads="1"/>
              </p:cNvSpPr>
              <p:nvPr/>
            </p:nvSpPr>
            <p:spPr bwMode="auto">
              <a:xfrm>
                <a:off x="2570" y="4046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graphicFrame>
        <p:nvGraphicFramePr>
          <p:cNvPr id="80898" name="Object 23"/>
          <p:cNvGraphicFramePr>
            <a:graphicFrameLocks noChangeAspect="1"/>
          </p:cNvGraphicFramePr>
          <p:nvPr/>
        </p:nvGraphicFramePr>
        <p:xfrm>
          <a:off x="647700" y="2339975"/>
          <a:ext cx="7807325" cy="3514725"/>
        </p:xfrm>
        <a:graphic>
          <a:graphicData uri="http://schemas.openxmlformats.org/presentationml/2006/ole">
            <p:oleObj spid="_x0000_s80898" name="Foglio di lavoro" r:id="rId4" imgW="7124803" imgH="3667215" progId="Excel.Sheet.8">
              <p:embed/>
            </p:oleObj>
          </a:graphicData>
        </a:graphic>
      </p:graphicFrame>
      <p:sp>
        <p:nvSpPr>
          <p:cNvPr id="80930" name="CasellaDiTesto 302"/>
          <p:cNvSpPr txBox="1">
            <a:spLocks noChangeArrowheads="1"/>
          </p:cNvSpPr>
          <p:nvPr/>
        </p:nvSpPr>
        <p:spPr bwMode="auto">
          <a:xfrm>
            <a:off x="8785225" y="2555875"/>
            <a:ext cx="8048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/>
              <a:t>3.050.810</a:t>
            </a:r>
            <a:endParaRPr lang="it-IT" sz="1100"/>
          </a:p>
        </p:txBody>
      </p:sp>
      <p:sp>
        <p:nvSpPr>
          <p:cNvPr id="54" name="Rettangolo arrotondato 53"/>
          <p:cNvSpPr/>
          <p:nvPr/>
        </p:nvSpPr>
        <p:spPr>
          <a:xfrm>
            <a:off x="6119813" y="1476375"/>
            <a:ext cx="3981450" cy="1428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/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39975"/>
            <a:ext cx="8640762" cy="3419475"/>
          </a:xfrm>
        </p:spPr>
        <p:txBody>
          <a:bodyPr/>
          <a:lstStyle/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algn="ctr" eaLnBrk="1">
              <a:lnSpc>
                <a:spcPct val="110000"/>
              </a:lnSpc>
              <a:buFont typeface="Times New Roman" pitchFamily="18" charset="0"/>
              <a:buNone/>
            </a:pPr>
            <a:r>
              <a:rPr lang="it-IT" sz="3600" b="1" smtClean="0">
                <a:solidFill>
                  <a:schemeClr val="tx1"/>
                </a:solidFill>
              </a:rPr>
              <a:t>4. La valutazione dei servizi</a:t>
            </a:r>
            <a:endParaRPr lang="it-IT" sz="3600" smtClean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6AD40C-8D14-42EE-B808-6FE77991FB8A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pic>
        <p:nvPicPr>
          <p:cNvPr id="88071" name="Immagine 19" descr="gov_ita_funzione_pubblica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52400"/>
            <a:ext cx="3168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 bwMode="auto">
          <a:xfrm>
            <a:off x="5328344" y="2339677"/>
            <a:ext cx="4392488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546226" y="2339677"/>
            <a:ext cx="4536504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4D803B6-402D-4660-B04F-211084B64CF6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14364" name="Rectangle 2"/>
          <p:cNvSpPr txBox="1">
            <a:spLocks noChangeArrowheads="1"/>
          </p:cNvSpPr>
          <p:nvPr/>
        </p:nvSpPr>
        <p:spPr bwMode="auto">
          <a:xfrm>
            <a:off x="3960813" y="971550"/>
            <a:ext cx="6119812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LIVELLO GENERALE DI SODDISFAZIONE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4. La valutazione dei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4352" name="Grafico 13"/>
          <p:cNvGraphicFramePr>
            <a:graphicFrameLocks/>
          </p:cNvGraphicFramePr>
          <p:nvPr/>
        </p:nvGraphicFramePr>
        <p:xfrm>
          <a:off x="431800" y="2411413"/>
          <a:ext cx="5038725" cy="3435350"/>
        </p:xfrm>
        <a:graphic>
          <a:graphicData uri="http://schemas.openxmlformats.org/presentationml/2006/ole">
            <p:oleObj spid="_x0000_s14352" name="Foglio di lavoro" r:id="rId4" imgW="5038606" imgH="3438538" progId="Excel.Sheet.8">
              <p:embed/>
            </p:oleObj>
          </a:graphicData>
        </a:graphic>
      </p:graphicFrame>
      <p:graphicFrame>
        <p:nvGraphicFramePr>
          <p:cNvPr id="14338" name="Grafico 16"/>
          <p:cNvGraphicFramePr>
            <a:graphicFrameLocks/>
          </p:cNvGraphicFramePr>
          <p:nvPr/>
        </p:nvGraphicFramePr>
        <p:xfrm>
          <a:off x="5688013" y="2411413"/>
          <a:ext cx="3856037" cy="3062287"/>
        </p:xfrm>
        <a:graphic>
          <a:graphicData uri="http://schemas.openxmlformats.org/presentationml/2006/ole">
            <p:oleObj spid="_x0000_s14338" name="Foglio di lavoro" r:id="rId5" imgW="3819432" imgH="3029027" progId="Excel.Sheet.8">
              <p:embed/>
            </p:oleObj>
          </a:graphicData>
        </a:graphic>
      </p:graphicFrame>
      <p:sp>
        <p:nvSpPr>
          <p:cNvPr id="14366" name="CasellaDiTesto 24"/>
          <p:cNvSpPr txBox="1">
            <a:spLocks noChangeArrowheads="1"/>
          </p:cNvSpPr>
          <p:nvPr/>
        </p:nvSpPr>
        <p:spPr bwMode="auto">
          <a:xfrm>
            <a:off x="2160588" y="2411413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COMPLESSIVO</a:t>
            </a:r>
          </a:p>
        </p:txBody>
      </p:sp>
      <p:sp>
        <p:nvSpPr>
          <p:cNvPr id="14367" name="CasellaDiTesto 26"/>
          <p:cNvSpPr txBox="1">
            <a:spLocks noChangeArrowheads="1"/>
          </p:cNvSpPr>
          <p:nvPr/>
        </p:nvSpPr>
        <p:spPr bwMode="auto">
          <a:xfrm>
            <a:off x="6932613" y="2411413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ULTIMO MESE</a:t>
            </a:r>
          </a:p>
        </p:txBody>
      </p:sp>
      <p:pic>
        <p:nvPicPr>
          <p:cNvPr id="14368" name="Picture 11" descr="faccia ver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138" y="2814638"/>
            <a:ext cx="500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9" descr="faccia rossa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5138" y="4427538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12" descr="faccia gial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5138" y="3636963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Text Box 8"/>
          <p:cNvSpPr txBox="1">
            <a:spLocks noChangeArrowheads="1"/>
          </p:cNvSpPr>
          <p:nvPr/>
        </p:nvSpPr>
        <p:spPr bwMode="auto">
          <a:xfrm>
            <a:off x="215900" y="6875463"/>
            <a:ext cx="673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Numero totale giudizi raccolti dalle amministrazioni pubbliche: 19.563.130</a:t>
            </a:r>
            <a:r>
              <a:rPr lang="it-IT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6192838" y="1474788"/>
            <a:ext cx="3908425" cy="14446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/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 bwMode="auto">
          <a:xfrm>
            <a:off x="5328344" y="2339677"/>
            <a:ext cx="4392488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546226" y="2339677"/>
            <a:ext cx="4638102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3EB5C54-2C97-48D4-825F-5CCC7FBFCD2C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4. La valutazione dei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33807" name="Grafico 16"/>
          <p:cNvGraphicFramePr>
            <a:graphicFrameLocks/>
          </p:cNvGraphicFramePr>
          <p:nvPr/>
        </p:nvGraphicFramePr>
        <p:xfrm>
          <a:off x="5903913" y="2411413"/>
          <a:ext cx="3870325" cy="3017837"/>
        </p:xfrm>
        <a:graphic>
          <a:graphicData uri="http://schemas.openxmlformats.org/presentationml/2006/ole">
            <p:oleObj spid="_x0000_s33807" name="Foglio di lavoro" r:id="rId4" imgW="3838591" imgH="2838463" progId="Excel.Sheet.8">
              <p:embed/>
            </p:oleObj>
          </a:graphicData>
        </a:graphic>
      </p:graphicFrame>
      <p:sp>
        <p:nvSpPr>
          <p:cNvPr id="33842" name="CasellaDiTesto 24"/>
          <p:cNvSpPr txBox="1">
            <a:spLocks noChangeArrowheads="1"/>
          </p:cNvSpPr>
          <p:nvPr/>
        </p:nvSpPr>
        <p:spPr bwMode="auto">
          <a:xfrm>
            <a:off x="2160588" y="2411413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COMPLESSIVO</a:t>
            </a:r>
          </a:p>
        </p:txBody>
      </p:sp>
      <p:pic>
        <p:nvPicPr>
          <p:cNvPr id="33843" name="Picture 11" descr="faccia ve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5138" y="2814638"/>
            <a:ext cx="500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44" name="Picture 9" descr="faccia rossa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138" y="4427538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45" name="Picture 12" descr="faccia gia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5138" y="3636963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6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ALLO SPORTELLO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Livello generale di soddisfazione</a:t>
            </a:r>
            <a:endParaRPr lang="it-IT" sz="1400" b="1"/>
          </a:p>
        </p:txBody>
      </p:sp>
      <p:sp>
        <p:nvSpPr>
          <p:cNvPr id="33847" name="Text Box 8"/>
          <p:cNvSpPr txBox="1">
            <a:spLocks noChangeArrowheads="1"/>
          </p:cNvSpPr>
          <p:nvPr/>
        </p:nvSpPr>
        <p:spPr bwMode="auto">
          <a:xfrm>
            <a:off x="0" y="7219950"/>
            <a:ext cx="496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Giudizi raccolti dalle amministrazioni pubbliche</a:t>
            </a:r>
          </a:p>
        </p:txBody>
      </p:sp>
      <p:sp>
        <p:nvSpPr>
          <p:cNvPr id="33848" name="CasellaDiTesto 26"/>
          <p:cNvSpPr txBox="1">
            <a:spLocks noChangeArrowheads="1"/>
          </p:cNvSpPr>
          <p:nvPr/>
        </p:nvSpPr>
        <p:spPr bwMode="auto">
          <a:xfrm>
            <a:off x="6932613" y="2411413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ULTIMO MESE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6172200" y="1476375"/>
            <a:ext cx="3908425" cy="144463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33829" name="Grafico 13"/>
          <p:cNvGraphicFramePr>
            <a:graphicFrameLocks/>
          </p:cNvGraphicFramePr>
          <p:nvPr/>
        </p:nvGraphicFramePr>
        <p:xfrm>
          <a:off x="431800" y="2411413"/>
          <a:ext cx="5038725" cy="3435350"/>
        </p:xfrm>
        <a:graphic>
          <a:graphicData uri="http://schemas.openxmlformats.org/presentationml/2006/ole">
            <p:oleObj spid="_x0000_s33829" name="Foglio di lavoro" r:id="rId8" imgW="5038606" imgH="3438538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4. La valutazione dei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ALLO SPORTELLO</a:t>
            </a:r>
          </a:p>
          <a:p>
            <a:pPr algn="r" eaLnBrk="0" hangingPunct="0"/>
            <a:r>
              <a:rPr lang="it-IT" sz="1400" b="1"/>
              <a:t>Percentuale giudizi positivi per tipologia amministrativa</a:t>
            </a:r>
          </a:p>
          <a:p>
            <a:pPr algn="r" eaLnBrk="0" hangingPunct="0"/>
            <a:endParaRPr lang="it-IT" sz="1400" b="1">
              <a:cs typeface="Times New Roman" pitchFamily="18" charset="0"/>
            </a:endParaRPr>
          </a:p>
        </p:txBody>
      </p:sp>
      <p:graphicFrame>
        <p:nvGraphicFramePr>
          <p:cNvPr id="15362" name="Object 23"/>
          <p:cNvGraphicFramePr>
            <a:graphicFrameLocks noChangeAspect="1"/>
          </p:cNvGraphicFramePr>
          <p:nvPr/>
        </p:nvGraphicFramePr>
        <p:xfrm>
          <a:off x="1295400" y="2249488"/>
          <a:ext cx="7526338" cy="3840162"/>
        </p:xfrm>
        <a:graphic>
          <a:graphicData uri="http://schemas.openxmlformats.org/presentationml/2006/ole">
            <p:oleObj spid="_x0000_s15362" name="Foglio di lavoro" r:id="rId4" imgW="7486669" imgH="3819396" progId="Excel.Sheet.8">
              <p:embed/>
            </p:oleObj>
          </a:graphicData>
        </a:graphic>
      </p:graphicFrame>
      <p:sp>
        <p:nvSpPr>
          <p:cNvPr id="17" name="Ovale 16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18" name="Triangolo isoscele 17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19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EB04AB-BCE2-4980-A0E0-76C398200DEE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pSp>
        <p:nvGrpSpPr>
          <p:cNvPr id="15370" name="Group 29"/>
          <p:cNvGrpSpPr>
            <a:grpSpLocks/>
          </p:cNvGrpSpPr>
          <p:nvPr/>
        </p:nvGrpSpPr>
        <p:grpSpPr bwMode="auto">
          <a:xfrm>
            <a:off x="90488" y="6875463"/>
            <a:ext cx="6043612" cy="252412"/>
            <a:chOff x="181" y="4043"/>
            <a:chExt cx="3807" cy="159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15374" name="Group 28"/>
            <p:cNvGrpSpPr>
              <a:grpSpLocks/>
            </p:cNvGrpSpPr>
            <p:nvPr/>
          </p:nvGrpSpPr>
          <p:grpSpPr bwMode="auto">
            <a:xfrm>
              <a:off x="317" y="4043"/>
              <a:ext cx="3671" cy="159"/>
              <a:chOff x="317" y="4043"/>
              <a:chExt cx="3671" cy="159"/>
            </a:xfrm>
          </p:grpSpPr>
          <p:sp>
            <p:nvSpPr>
              <p:cNvPr id="15375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centrali</a:t>
                </a: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363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15377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2439" y="4071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15379" name="Text Box 11"/>
              <p:cNvSpPr txBox="1">
                <a:spLocks noChangeArrowheads="1"/>
              </p:cNvSpPr>
              <p:nvPr/>
            </p:nvSpPr>
            <p:spPr bwMode="auto">
              <a:xfrm>
                <a:off x="2570" y="4046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pic>
        <p:nvPicPr>
          <p:cNvPr id="15371" name="Picture 11" descr="faccia ve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8825" y="169227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6192838" y="1474788"/>
            <a:ext cx="3908425" cy="14446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/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 bwMode="auto">
          <a:xfrm>
            <a:off x="5328344" y="2339677"/>
            <a:ext cx="4392488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546226" y="2339677"/>
            <a:ext cx="4536504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FBFFFA7F-17B4-4CAE-A5A7-C975D92AB5AD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4. La valutazione dei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6386" name="Grafico 13"/>
          <p:cNvGraphicFramePr>
            <a:graphicFrameLocks/>
          </p:cNvGraphicFramePr>
          <p:nvPr/>
        </p:nvGraphicFramePr>
        <p:xfrm>
          <a:off x="576263" y="2411413"/>
          <a:ext cx="5041900" cy="3244850"/>
        </p:xfrm>
        <a:graphic>
          <a:graphicData uri="http://schemas.openxmlformats.org/presentationml/2006/ole">
            <p:oleObj spid="_x0000_s16386" name="Foglio di lavoro" r:id="rId4" imgW="5038606" imgH="3247974" progId="Excel.Sheet.8">
              <p:embed/>
            </p:oleObj>
          </a:graphicData>
        </a:graphic>
      </p:graphicFrame>
      <p:graphicFrame>
        <p:nvGraphicFramePr>
          <p:cNvPr id="16387" name="Grafico 16"/>
          <p:cNvGraphicFramePr>
            <a:graphicFrameLocks/>
          </p:cNvGraphicFramePr>
          <p:nvPr/>
        </p:nvGraphicFramePr>
        <p:xfrm>
          <a:off x="6048375" y="2411413"/>
          <a:ext cx="3448050" cy="3028950"/>
        </p:xfrm>
        <a:graphic>
          <a:graphicData uri="http://schemas.openxmlformats.org/presentationml/2006/ole">
            <p:oleObj spid="_x0000_s16387" name="Foglio di lavoro" r:id="rId5" imgW="3809987" imgH="3029027" progId="Excel.Sheet.8">
              <p:embed/>
            </p:oleObj>
          </a:graphicData>
        </a:graphic>
      </p:graphicFrame>
      <p:sp>
        <p:nvSpPr>
          <p:cNvPr id="16400" name="CasellaDiTesto 24"/>
          <p:cNvSpPr txBox="1">
            <a:spLocks noChangeArrowheads="1"/>
          </p:cNvSpPr>
          <p:nvPr/>
        </p:nvSpPr>
        <p:spPr bwMode="auto">
          <a:xfrm>
            <a:off x="2160588" y="2411413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COMPLESSIVO</a:t>
            </a:r>
          </a:p>
        </p:txBody>
      </p:sp>
      <p:pic>
        <p:nvPicPr>
          <p:cNvPr id="16401" name="Picture 11" descr="faccia ver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138" y="2814638"/>
            <a:ext cx="500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9" descr="faccia rossa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5138" y="4427538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2" descr="faccia gial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5138" y="3636963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SUL WEB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Livello generale di soddisfazione</a:t>
            </a:r>
            <a:endParaRPr lang="it-IT" sz="1400" b="1"/>
          </a:p>
        </p:txBody>
      </p:sp>
      <p:sp>
        <p:nvSpPr>
          <p:cNvPr id="16405" name="Text Box 8"/>
          <p:cNvSpPr txBox="1">
            <a:spLocks noChangeArrowheads="1"/>
          </p:cNvSpPr>
          <p:nvPr/>
        </p:nvSpPr>
        <p:spPr bwMode="auto">
          <a:xfrm>
            <a:off x="0" y="7219950"/>
            <a:ext cx="496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Giudizi raccolti dalle amministrazioni pubbliche</a:t>
            </a:r>
          </a:p>
        </p:txBody>
      </p:sp>
      <p:sp>
        <p:nvSpPr>
          <p:cNvPr id="16406" name="CasellaDiTesto 26"/>
          <p:cNvSpPr txBox="1">
            <a:spLocks noChangeArrowheads="1"/>
          </p:cNvSpPr>
          <p:nvPr/>
        </p:nvSpPr>
        <p:spPr bwMode="auto">
          <a:xfrm>
            <a:off x="6932613" y="2411413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ULTIMO MESE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6192838" y="1474788"/>
            <a:ext cx="3908425" cy="144462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en-GB" sz="2000" dirty="0">
              <a:solidFill>
                <a:srgbClr val="FFFFFF"/>
              </a:solidFill>
              <a:ea typeface="ＭＳ Ｐゴシック" pitchFamily="18" charset="-128"/>
            </a:endParaRPr>
          </a:p>
        </p:txBody>
      </p:sp>
      <p:sp>
        <p:nvSpPr>
          <p:cNvPr id="246" name="Rettangolo arrotondato 245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>
              <a:defRPr/>
            </a:pPr>
            <a:r>
              <a:rPr lang="it-IT" sz="1000" b="1" dirty="0">
                <a:solidFill>
                  <a:schemeClr val="tx1"/>
                </a:solidFill>
              </a:rPr>
              <a:t>4. La valutazione dei servizi</a:t>
            </a:r>
            <a:endParaRPr lang="it-IT" sz="1000" dirty="0">
              <a:solidFill>
                <a:schemeClr val="tx1"/>
              </a:solidFill>
            </a:endParaRPr>
          </a:p>
        </p:txBody>
      </p: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90488" y="6875463"/>
            <a:ext cx="6102350" cy="252412"/>
            <a:chOff x="181" y="4043"/>
            <a:chExt cx="3844" cy="159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81" y="4080"/>
              <a:ext cx="131" cy="9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ea typeface="ＭＳ Ｐゴシック" pitchFamily="18" charset="-128"/>
                <a:cs typeface="+mn-cs"/>
              </a:endParaRPr>
            </a:p>
          </p:txBody>
        </p:sp>
        <p:grpSp>
          <p:nvGrpSpPr>
            <p:cNvPr id="17424" name="Group 28"/>
            <p:cNvGrpSpPr>
              <a:grpSpLocks/>
            </p:cNvGrpSpPr>
            <p:nvPr/>
          </p:nvGrpSpPr>
          <p:grpSpPr bwMode="auto">
            <a:xfrm>
              <a:off x="317" y="4043"/>
              <a:ext cx="3708" cy="159"/>
              <a:chOff x="317" y="4043"/>
              <a:chExt cx="3708" cy="159"/>
            </a:xfrm>
          </p:grpSpPr>
          <p:sp>
            <p:nvSpPr>
              <p:cNvPr id="17425" name="Text Box 9"/>
              <p:cNvSpPr txBox="1">
                <a:spLocks noChangeArrowheads="1"/>
              </p:cNvSpPr>
              <p:nvPr/>
            </p:nvSpPr>
            <p:spPr bwMode="auto">
              <a:xfrm>
                <a:off x="317" y="4043"/>
                <a:ext cx="10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statali</a:t>
                </a: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315" y="4082"/>
                <a:ext cx="131" cy="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48"/>
                <a:ext cx="10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Amministrazioni locali</a:t>
                </a: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2448" y="4077"/>
                <a:ext cx="131" cy="9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ea typeface="ＭＳ Ｐゴシック" pitchFamily="18" charset="-128"/>
                  <a:cs typeface="+mn-cs"/>
                </a:endParaRPr>
              </a:p>
            </p:txBody>
          </p:sp>
          <p:sp>
            <p:nvSpPr>
              <p:cNvPr id="17429" name="Text Box 11"/>
              <p:cNvSpPr txBox="1">
                <a:spLocks noChangeArrowheads="1"/>
              </p:cNvSpPr>
              <p:nvPr/>
            </p:nvSpPr>
            <p:spPr bwMode="auto">
              <a:xfrm>
                <a:off x="2607" y="4043"/>
                <a:ext cx="14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93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000" b="1">
                    <a:solidFill>
                      <a:schemeClr val="bg1"/>
                    </a:solidFill>
                  </a:rPr>
                  <a:t>Enti previdenziali e assistenziali</a:t>
                </a:r>
              </a:p>
            </p:txBody>
          </p:sp>
        </p:grpSp>
      </p:grpSp>
      <p:graphicFrame>
        <p:nvGraphicFramePr>
          <p:cNvPr id="17410" name="Object 23"/>
          <p:cNvGraphicFramePr>
            <a:graphicFrameLocks noChangeAspect="1"/>
          </p:cNvGraphicFramePr>
          <p:nvPr/>
        </p:nvGraphicFramePr>
        <p:xfrm>
          <a:off x="863600" y="2124075"/>
          <a:ext cx="8809038" cy="3854450"/>
        </p:xfrm>
        <a:graphic>
          <a:graphicData uri="http://schemas.openxmlformats.org/presentationml/2006/ole">
            <p:oleObj spid="_x0000_s17410" name="Foglio di lavoro" r:id="rId3" imgW="8810545" imgH="3857509" progId="Excel.Sheet.8">
              <p:embed/>
            </p:oleObj>
          </a:graphicData>
        </a:graphic>
      </p:graphicFrame>
      <p:sp>
        <p:nvSpPr>
          <p:cNvPr id="17414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SUL WEB</a:t>
            </a:r>
          </a:p>
          <a:p>
            <a:pPr algn="r" eaLnBrk="0" hangingPunct="0"/>
            <a:r>
              <a:rPr lang="it-IT" sz="1400" b="1"/>
              <a:t>Percentuale giudizi positivi per tipologia amministrativa</a:t>
            </a:r>
          </a:p>
          <a:p>
            <a:pPr algn="r" eaLnBrk="0" hangingPunct="0"/>
            <a:endParaRPr lang="it-IT" sz="1400" b="1">
              <a:cs typeface="Times New Roman" pitchFamily="18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17" name="Triangolo isoscele 1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19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089228F5-2546-4FE4-9C16-C2F37DFF5021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pic>
        <p:nvPicPr>
          <p:cNvPr id="17420" name="Picture 11" descr="faccia ver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8825" y="169227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6172200" y="1476375"/>
            <a:ext cx="3908425" cy="144463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/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7422" name="CasellaDiTesto 243"/>
          <p:cNvSpPr txBox="1">
            <a:spLocks noChangeArrowheads="1"/>
          </p:cNvSpPr>
          <p:nvPr/>
        </p:nvSpPr>
        <p:spPr bwMode="auto">
          <a:xfrm>
            <a:off x="7027863" y="48942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/>
              <a:t>60%</a:t>
            </a:r>
            <a:r>
              <a:rPr lang="it-IT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F043BA1-FAE6-4562-A4E3-4BBCAA08F204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3949700" y="971550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/>
              <a:t>INDICE - 2</a:t>
            </a:r>
          </a:p>
        </p:txBody>
      </p:sp>
      <p:graphicFrame>
        <p:nvGraphicFramePr>
          <p:cNvPr id="10" name="Group 67"/>
          <p:cNvGraphicFramePr>
            <a:graphicFrameLocks noGrp="1"/>
          </p:cNvGraphicFramePr>
          <p:nvPr/>
        </p:nvGraphicFramePr>
        <p:xfrm>
          <a:off x="0" y="1258888"/>
          <a:ext cx="10080625" cy="5308600"/>
        </p:xfrm>
        <a:graphic>
          <a:graphicData uri="http://schemas.openxmlformats.org/drawingml/2006/table">
            <a:tbl>
              <a:tblPr/>
              <a:tblGrid>
                <a:gridCol w="7254936"/>
                <a:gridCol w="2537903"/>
                <a:gridCol w="287785"/>
              </a:tblGrid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 La partecipazione dei cittadini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Slide 17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Numero giudizi raccolti annualmente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Tasso di partecipazione per canale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19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Tasso di partecipazione per tipologia amministrativa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allo sportello - Tasso di partecipazione per tipologia amministrativa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allo sportello – Sedi con il maggior numero di giudizi mensili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sul web - Tasso di partecipazione per tipologia amministrativa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 La valutazione dei servizi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Livello generale di soddisfazione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allo sportello - Livello generale di soddisfazione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allo sportello - Percentuale giudizi positivi per tipologia amministrativa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sul web - Livello generale di soddisfazione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sul web - Livello generale di soddisfazione per tipologia amministrativa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29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Servizi al telefono - Livello generale di soddisfazione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Slide 30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 bwMode="auto">
          <a:xfrm>
            <a:off x="5328344" y="2339677"/>
            <a:ext cx="4392488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546226" y="2339677"/>
            <a:ext cx="4536504" cy="32113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29C7CD3-1DBD-45C5-8717-B445C249F24E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6880225" y="36513"/>
            <a:ext cx="3173413" cy="20002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r" eaLnBrk="0" hangingPunct="0">
              <a:defRPr/>
            </a:pPr>
            <a:r>
              <a:rPr lang="it-IT" sz="1000" b="1" dirty="0">
                <a:solidFill>
                  <a:schemeClr val="tx1"/>
                </a:solidFill>
                <a:ea typeface="ＭＳ Ｐゴシック" pitchFamily="34" charset="-128"/>
              </a:rPr>
              <a:t>4. La valutazione dei servizi</a:t>
            </a:r>
            <a:endParaRPr lang="it-IT" sz="1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8434" name="Grafico 13"/>
          <p:cNvGraphicFramePr>
            <a:graphicFrameLocks/>
          </p:cNvGraphicFramePr>
          <p:nvPr/>
        </p:nvGraphicFramePr>
        <p:xfrm>
          <a:off x="576263" y="2411413"/>
          <a:ext cx="5041900" cy="3435350"/>
        </p:xfrm>
        <a:graphic>
          <a:graphicData uri="http://schemas.openxmlformats.org/presentationml/2006/ole">
            <p:oleObj spid="_x0000_s18434" name="Foglio di lavoro" r:id="rId4" imgW="5038606" imgH="3438538" progId="Excel.Sheet.8">
              <p:embed/>
            </p:oleObj>
          </a:graphicData>
        </a:graphic>
      </p:graphicFrame>
      <p:sp>
        <p:nvSpPr>
          <p:cNvPr id="18448" name="CasellaDiTesto 24"/>
          <p:cNvSpPr txBox="1">
            <a:spLocks noChangeArrowheads="1"/>
          </p:cNvSpPr>
          <p:nvPr/>
        </p:nvSpPr>
        <p:spPr bwMode="auto">
          <a:xfrm>
            <a:off x="2160588" y="2411413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COMPLESSIVO</a:t>
            </a:r>
          </a:p>
        </p:txBody>
      </p:sp>
      <p:pic>
        <p:nvPicPr>
          <p:cNvPr id="18449" name="Picture 11" descr="faccia ver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5138" y="2814638"/>
            <a:ext cx="500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9" descr="faccia rossa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138" y="4427538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2" descr="faccia gial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5138" y="3636963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SERVIZI AL TELEFONO</a:t>
            </a:r>
          </a:p>
          <a:p>
            <a:pPr algn="r" eaLnBrk="0" hangingPunct="0"/>
            <a:r>
              <a:rPr lang="it-IT" sz="1400" b="1">
                <a:cs typeface="Times New Roman" pitchFamily="18" charset="0"/>
              </a:rPr>
              <a:t>Livello generale di soddisfazione</a:t>
            </a:r>
            <a:endParaRPr lang="it-IT" sz="1400" b="1"/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0" y="7219950"/>
            <a:ext cx="496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Giudizi raccolti dalle amministrazioni pubbliche</a:t>
            </a:r>
          </a:p>
        </p:txBody>
      </p:sp>
      <p:sp>
        <p:nvSpPr>
          <p:cNvPr id="18454" name="CasellaDiTesto 26"/>
          <p:cNvSpPr txBox="1">
            <a:spLocks noChangeArrowheads="1"/>
          </p:cNvSpPr>
          <p:nvPr/>
        </p:nvSpPr>
        <p:spPr bwMode="auto">
          <a:xfrm>
            <a:off x="6932613" y="2411413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ULTIMO MESE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6172200" y="1476375"/>
            <a:ext cx="3908425" cy="144463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23 MARZO 2009 – 30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18435" name="Grafico 16"/>
          <p:cNvGraphicFramePr>
            <a:graphicFrameLocks/>
          </p:cNvGraphicFramePr>
          <p:nvPr/>
        </p:nvGraphicFramePr>
        <p:xfrm>
          <a:off x="6048375" y="2411413"/>
          <a:ext cx="3690938" cy="3027362"/>
        </p:xfrm>
        <a:graphic>
          <a:graphicData uri="http://schemas.openxmlformats.org/presentationml/2006/ole">
            <p:oleObj spid="_x0000_s18435" name="Foglio di lavoro" r:id="rId8" imgW="3819432" imgH="2990914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39975"/>
            <a:ext cx="8640762" cy="3419475"/>
          </a:xfrm>
        </p:spPr>
        <p:txBody>
          <a:bodyPr/>
          <a:lstStyle/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eaLnBrk="1">
              <a:lnSpc>
                <a:spcPct val="110000"/>
              </a:lnSpc>
              <a:buFont typeface="Times New Roman" pitchFamily="18" charset="0"/>
              <a:buNone/>
            </a:pPr>
            <a:endParaRPr lang="it-IT" sz="2400" b="1" smtClean="0">
              <a:solidFill>
                <a:schemeClr val="tx1"/>
              </a:solidFill>
            </a:endParaRPr>
          </a:p>
          <a:p>
            <a:pPr algn="ctr" eaLnBrk="1">
              <a:lnSpc>
                <a:spcPct val="110000"/>
              </a:lnSpc>
              <a:buFont typeface="Times New Roman" pitchFamily="18" charset="0"/>
              <a:buNone/>
            </a:pPr>
            <a:r>
              <a:rPr lang="it-IT" sz="3600" b="1" smtClean="0">
                <a:solidFill>
                  <a:schemeClr val="tx1"/>
                </a:solidFill>
              </a:rPr>
              <a:t>1. Le amministrazioni partecipanti</a:t>
            </a:r>
            <a:endParaRPr lang="it-IT" sz="3600" smtClean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0B5250F-14AA-4CF1-A3CE-706B9913CF87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pic>
        <p:nvPicPr>
          <p:cNvPr id="21511" name="Immagine 19" descr="gov_ita_funzione_pubblica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52400"/>
            <a:ext cx="3168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 txBox="1">
            <a:spLocks noChangeArrowheads="1"/>
          </p:cNvSpPr>
          <p:nvPr/>
        </p:nvSpPr>
        <p:spPr bwMode="auto">
          <a:xfrm>
            <a:off x="3949700" y="971550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/>
              <a:t>NEW ENTRIES DEL MESE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7200900" y="33338"/>
            <a:ext cx="2879725" cy="18097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900" b="1" dirty="0">
                <a:solidFill>
                  <a:schemeClr val="tx1"/>
                </a:solidFill>
              </a:rPr>
              <a:t>1. Le amministrazioni partecipanti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9" name="Triangolo isoscele 28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Microsoft YaHei" charset="-122"/>
              <a:cs typeface="+mn-cs"/>
            </a:endParaRPr>
          </a:p>
        </p:txBody>
      </p:sp>
      <p:sp>
        <p:nvSpPr>
          <p:cNvPr id="30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400C56D-0F5B-4042-9D6D-74CC1C57D345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23573" name="Group 21"/>
          <p:cNvGraphicFramePr>
            <a:graphicFrameLocks noGrp="1"/>
          </p:cNvGraphicFramePr>
          <p:nvPr/>
        </p:nvGraphicFramePr>
        <p:xfrm>
          <a:off x="1631950" y="2916238"/>
          <a:ext cx="7489825" cy="1066800"/>
        </p:xfrm>
        <a:graphic>
          <a:graphicData uri="http://schemas.openxmlformats.org/drawingml/2006/table">
            <a:tbl>
              <a:tblPr/>
              <a:tblGrid>
                <a:gridCol w="6438900"/>
                <a:gridCol w="515938"/>
                <a:gridCol w="534987"/>
              </a:tblGrid>
              <a:tr h="720725">
                <a:tc>
                  <a:txBody>
                    <a:bodyPr/>
                    <a:lstStyle/>
                    <a:p>
                      <a:pPr marL="1143000" marR="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Ministero Affari Esteri</a:t>
                      </a: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Consolato Generale d'Italia a Hong Kong</a:t>
                      </a: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  <a:p>
                      <a:pPr marL="1143000" marR="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Comune di Sommacampagna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√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7127875" y="1474788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23565" name="Gruppo 23"/>
          <p:cNvGrpSpPr>
            <a:grpSpLocks/>
          </p:cNvGrpSpPr>
          <p:nvPr/>
        </p:nvGrpSpPr>
        <p:grpSpPr bwMode="auto">
          <a:xfrm>
            <a:off x="6553200" y="2195513"/>
            <a:ext cx="2735263" cy="504825"/>
            <a:chOff x="6753225" y="2282183"/>
            <a:chExt cx="1455439" cy="216420"/>
          </a:xfrm>
        </p:grpSpPr>
        <p:sp>
          <p:nvSpPr>
            <p:cNvPr id="26" name="Rettangolo arrotondato 25"/>
            <p:cNvSpPr/>
            <p:nvPr/>
          </p:nvSpPr>
          <p:spPr bwMode="auto">
            <a:xfrm>
              <a:off x="6753225" y="2282863"/>
              <a:ext cx="1455439" cy="215740"/>
            </a:xfrm>
            <a:prstGeom prst="roundRect">
              <a:avLst/>
            </a:prstGeom>
            <a:solidFill>
              <a:schemeClr val="bg1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it-IT" sz="1200" b="1" dirty="0">
                  <a:solidFill>
                    <a:schemeClr val="tx1"/>
                  </a:solidFill>
                </a:rPr>
                <a:t>CANALE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pic>
          <p:nvPicPr>
            <p:cNvPr id="23570" name="Picture 49" descr="j0433941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7931151" y="2282183"/>
              <a:ext cx="202312" cy="19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6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938" y="2214563"/>
            <a:ext cx="50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48" descr="j0431507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7542213" y="2252663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arrotondato 18"/>
          <p:cNvSpPr/>
          <p:nvPr/>
        </p:nvSpPr>
        <p:spPr>
          <a:xfrm>
            <a:off x="1655763" y="2195513"/>
            <a:ext cx="4394200" cy="503237"/>
          </a:xfrm>
          <a:prstGeom prst="roundRect">
            <a:avLst/>
          </a:prstGeom>
          <a:solidFill>
            <a:schemeClr val="bg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1200" b="1" dirty="0">
                <a:solidFill>
                  <a:schemeClr val="tx1"/>
                </a:solidFill>
              </a:rPr>
              <a:t>PRESENTAZIONE PIANO </a:t>
            </a:r>
            <a:r>
              <a:rPr lang="it-IT" sz="1200" b="1" dirty="0" err="1">
                <a:solidFill>
                  <a:schemeClr val="tx1"/>
                </a:solidFill>
              </a:rPr>
              <a:t>DI</a:t>
            </a:r>
            <a:r>
              <a:rPr lang="it-IT" sz="1200" b="1" dirty="0">
                <a:solidFill>
                  <a:schemeClr val="tx1"/>
                </a:solidFill>
              </a:rPr>
              <a:t> RILEVAZIONE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8" name="Triangolo isoscele 7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9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3EF1262C-DD9D-4509-9545-C466110D8F79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1152525" y="2266950"/>
          <a:ext cx="9145588" cy="3376613"/>
        </p:xfrm>
        <a:graphic>
          <a:graphicData uri="http://schemas.openxmlformats.org/presentationml/2006/ole">
            <p:oleObj spid="_x0000_s1026" name="Foglio di lavoro" r:id="rId4" imgW="8839149" imgH="3019296" progId="Excel.Sheet.8">
              <p:embed/>
            </p:oleObj>
          </a:graphicData>
        </a:graphic>
      </p:graphicFrame>
      <p:sp>
        <p:nvSpPr>
          <p:cNvPr id="1032" name="CasellaDiTesto 21"/>
          <p:cNvSpPr txBox="1">
            <a:spLocks noChangeArrowheads="1"/>
          </p:cNvSpPr>
          <p:nvPr/>
        </p:nvSpPr>
        <p:spPr bwMode="auto">
          <a:xfrm>
            <a:off x="5364163" y="5924550"/>
            <a:ext cx="31416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AMMINISTRAZIONI: 1.028</a:t>
            </a:r>
          </a:p>
        </p:txBody>
      </p:sp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25400" y="7237413"/>
            <a:ext cx="4583113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800" b="1">
                <a:solidFill>
                  <a:schemeClr val="bg1"/>
                </a:solidFill>
              </a:rPr>
              <a:t>* Si tratta di organizzazioni diverse dalle amministrazioni pubbliche e dagli enti economici</a:t>
            </a:r>
          </a:p>
        </p:txBody>
      </p:sp>
      <p:sp>
        <p:nvSpPr>
          <p:cNvPr id="1034" name="Rectangle 2"/>
          <p:cNvSpPr txBox="1">
            <a:spLocks noChangeArrowheads="1"/>
          </p:cNvSpPr>
          <p:nvPr/>
        </p:nvSpPr>
        <p:spPr bwMode="auto">
          <a:xfrm>
            <a:off x="3949700" y="755650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>
                <a:cs typeface="Times New Roman" pitchFamily="18" charset="0"/>
              </a:rPr>
              <a:t>AMMINISTRAZIONI CHE HANNO ADERITO A MLF</a:t>
            </a:r>
          </a:p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cs typeface="Times New Roman" pitchFamily="18" charset="0"/>
              </a:rPr>
              <a:t>Numero per tipologia di amministrazione</a:t>
            </a:r>
            <a:endParaRPr lang="it-IT" sz="1600" b="1"/>
          </a:p>
        </p:txBody>
      </p:sp>
      <p:sp>
        <p:nvSpPr>
          <p:cNvPr id="26" name="Rettangolo arrotondato 25"/>
          <p:cNvSpPr/>
          <p:nvPr/>
        </p:nvSpPr>
        <p:spPr>
          <a:xfrm>
            <a:off x="7200900" y="33338"/>
            <a:ext cx="2879725" cy="18097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900" b="1" dirty="0">
                <a:solidFill>
                  <a:schemeClr val="tx1"/>
                </a:solidFill>
              </a:rPr>
              <a:t>1. Le amministrazioni partecipanti</a:t>
            </a:r>
            <a:endParaRPr lang="it-IT" sz="900" dirty="0">
              <a:solidFill>
                <a:schemeClr val="tx1"/>
              </a:solidFill>
            </a:endParaRPr>
          </a:p>
        </p:txBody>
      </p:sp>
      <p:grpSp>
        <p:nvGrpSpPr>
          <p:cNvPr id="1036" name="Gruppo 28"/>
          <p:cNvGrpSpPr>
            <a:grpSpLocks/>
          </p:cNvGrpSpPr>
          <p:nvPr/>
        </p:nvGrpSpPr>
        <p:grpSpPr bwMode="auto">
          <a:xfrm>
            <a:off x="90488" y="6865938"/>
            <a:ext cx="8210550" cy="261937"/>
            <a:chOff x="287338" y="6408707"/>
            <a:chExt cx="8210550" cy="261982"/>
          </a:xfrm>
        </p:grpSpPr>
        <p:grpSp>
          <p:nvGrpSpPr>
            <p:cNvPr id="1038" name="Group 29"/>
            <p:cNvGrpSpPr>
              <a:grpSpLocks/>
            </p:cNvGrpSpPr>
            <p:nvPr/>
          </p:nvGrpSpPr>
          <p:grpSpPr bwMode="auto">
            <a:xfrm>
              <a:off x="287338" y="6408751"/>
              <a:ext cx="6029325" cy="261938"/>
              <a:chOff x="181" y="4037"/>
              <a:chExt cx="3798" cy="16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81" y="4080"/>
                <a:ext cx="131" cy="91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1">
                  <a:solidFill>
                    <a:schemeClr val="bg1"/>
                  </a:solidFill>
                  <a:latin typeface="Arial" pitchFamily="34" charset="0"/>
                  <a:ea typeface="ＭＳ Ｐゴシック" pitchFamily="18" charset="-128"/>
                  <a:cs typeface="+mn-cs"/>
                </a:endParaRPr>
              </a:p>
            </p:txBody>
          </p:sp>
          <p:grpSp>
            <p:nvGrpSpPr>
              <p:cNvPr id="1042" name="Group 28"/>
              <p:cNvGrpSpPr>
                <a:grpSpLocks/>
              </p:cNvGrpSpPr>
              <p:nvPr/>
            </p:nvGrpSpPr>
            <p:grpSpPr bwMode="auto">
              <a:xfrm>
                <a:off x="317" y="4037"/>
                <a:ext cx="3662" cy="165"/>
                <a:chOff x="317" y="4037"/>
                <a:chExt cx="3662" cy="165"/>
              </a:xfrm>
            </p:grpSpPr>
            <p:sp>
              <p:nvSpPr>
                <p:cNvPr id="104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7" y="4043"/>
                  <a:ext cx="1077" cy="1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hangingPunct="0">
                    <a:lnSpc>
                      <a:spcPct val="93000"/>
                    </a:lnSpc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it-IT" sz="1000" b="1">
                      <a:solidFill>
                        <a:schemeClr val="bg1"/>
                      </a:solidFill>
                    </a:rPr>
                    <a:t>Amministrazioni centrali</a:t>
                  </a:r>
                </a:p>
              </p:txBody>
            </p:sp>
            <p:sp>
              <p:nvSpPr>
                <p:cNvPr id="32" name="Rectangle 10"/>
                <p:cNvSpPr>
                  <a:spLocks noChangeArrowheads="1"/>
                </p:cNvSpPr>
                <p:nvPr/>
              </p:nvSpPr>
              <p:spPr bwMode="auto">
                <a:xfrm>
                  <a:off x="1363" y="4082"/>
                  <a:ext cx="131" cy="9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b="1">
                    <a:solidFill>
                      <a:schemeClr val="bg1"/>
                    </a:solidFill>
                    <a:latin typeface="Arial" pitchFamily="34" charset="0"/>
                    <a:ea typeface="ＭＳ Ｐゴシック" pitchFamily="18" charset="-128"/>
                    <a:cs typeface="+mn-cs"/>
                  </a:endParaRPr>
                </a:p>
              </p:txBody>
            </p:sp>
            <p:sp>
              <p:nvSpPr>
                <p:cNvPr id="104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74" y="4048"/>
                  <a:ext cx="10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hangingPunct="0">
                    <a:lnSpc>
                      <a:spcPct val="93000"/>
                    </a:lnSpc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it-IT" sz="1000" b="1">
                      <a:solidFill>
                        <a:schemeClr val="bg1"/>
                      </a:solidFill>
                    </a:rPr>
                    <a:t>Amministrazioni locali</a:t>
                  </a:r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2439" y="4071"/>
                  <a:ext cx="131" cy="9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b="1">
                    <a:solidFill>
                      <a:schemeClr val="bg1"/>
                    </a:solidFill>
                    <a:latin typeface="Arial" pitchFamily="34" charset="0"/>
                    <a:ea typeface="ＭＳ Ｐゴシック" pitchFamily="18" charset="-128"/>
                    <a:cs typeface="+mn-cs"/>
                  </a:endParaRPr>
                </a:p>
              </p:txBody>
            </p:sp>
            <p:sp>
              <p:nvSpPr>
                <p:cNvPr id="10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61" y="4037"/>
                  <a:ext cx="1418" cy="1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hangingPunct="0">
                    <a:lnSpc>
                      <a:spcPct val="93000"/>
                    </a:lnSpc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it-IT" sz="1000" b="1">
                      <a:solidFill>
                        <a:schemeClr val="bg1"/>
                      </a:solidFill>
                    </a:rPr>
                    <a:t>Enti previdenziali e assistenziali</a:t>
                  </a:r>
                </a:p>
              </p:txBody>
            </p:sp>
          </p:grpSp>
        </p:grp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251575" y="6445225"/>
              <a:ext cx="207963" cy="1444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sp>
          <p:nvSpPr>
            <p:cNvPr id="1040" name="Text Box 11"/>
            <p:cNvSpPr txBox="1">
              <a:spLocks noChangeArrowheads="1"/>
            </p:cNvSpPr>
            <p:nvPr/>
          </p:nvSpPr>
          <p:spPr bwMode="auto">
            <a:xfrm>
              <a:off x="6443663" y="6408707"/>
              <a:ext cx="20542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>
                  <a:solidFill>
                    <a:schemeClr val="bg1"/>
                  </a:solidFill>
                </a:rPr>
                <a:t>Imprese di servizi</a:t>
              </a:r>
            </a:p>
          </p:txBody>
        </p:sp>
      </p:grpSp>
      <p:sp>
        <p:nvSpPr>
          <p:cNvPr id="24" name="Rettangolo arrotondato 23"/>
          <p:cNvSpPr/>
          <p:nvPr/>
        </p:nvSpPr>
        <p:spPr>
          <a:xfrm>
            <a:off x="7127875" y="1474788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8" name="Triangolo isoscele 7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9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B4163C7-8B0D-493D-865E-6F0E06B6139A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2056" name="Rectangle 2"/>
          <p:cNvSpPr txBox="1">
            <a:spLocks noChangeArrowheads="1"/>
          </p:cNvSpPr>
          <p:nvPr/>
        </p:nvSpPr>
        <p:spPr bwMode="auto">
          <a:xfrm>
            <a:off x="3949700" y="7905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AMMINISTRAZIONI CHE HANNO ADERITO A MLF</a:t>
            </a:r>
          </a:p>
          <a:p>
            <a:pPr algn="r" eaLnBrk="0" hangingPunct="0"/>
            <a:r>
              <a:rPr lang="it-IT" sz="1500" b="1">
                <a:cs typeface="Times New Roman" pitchFamily="18" charset="0"/>
              </a:rPr>
              <a:t>Numero per regione</a:t>
            </a:r>
            <a:endParaRPr lang="it-IT" sz="1500" b="1"/>
          </a:p>
        </p:txBody>
      </p:sp>
      <p:graphicFrame>
        <p:nvGraphicFramePr>
          <p:cNvPr id="2050" name="Grafico 17"/>
          <p:cNvGraphicFramePr>
            <a:graphicFrameLocks/>
          </p:cNvGraphicFramePr>
          <p:nvPr/>
        </p:nvGraphicFramePr>
        <p:xfrm>
          <a:off x="1727200" y="2124075"/>
          <a:ext cx="7791450" cy="3835400"/>
        </p:xfrm>
        <a:graphic>
          <a:graphicData uri="http://schemas.openxmlformats.org/presentationml/2006/ole">
            <p:oleObj spid="_x0000_s2050" name="Foglio di lavoro" r:id="rId4" imgW="7772439" imgH="3819396" progId="Excel.Sheet.8">
              <p:embed/>
            </p:oleObj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87338" y="7116763"/>
            <a:ext cx="207962" cy="144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503238" y="7086600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OVEST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547813" y="7119938"/>
            <a:ext cx="207962" cy="1444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600325" y="7121525"/>
            <a:ext cx="207963" cy="1444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2061" name="Text Box 9"/>
          <p:cNvSpPr txBox="1">
            <a:spLocks noChangeArrowheads="1"/>
          </p:cNvSpPr>
          <p:nvPr/>
        </p:nvSpPr>
        <p:spPr bwMode="auto">
          <a:xfrm>
            <a:off x="1763713" y="7085013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EST</a:t>
            </a:r>
          </a:p>
        </p:txBody>
      </p:sp>
      <p:sp>
        <p:nvSpPr>
          <p:cNvPr id="2062" name="Text Box 9"/>
          <p:cNvSpPr txBox="1">
            <a:spLocks noChangeArrowheads="1"/>
          </p:cNvSpPr>
          <p:nvPr/>
        </p:nvSpPr>
        <p:spPr bwMode="auto">
          <a:xfrm>
            <a:off x="2843213" y="7085013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CENTRO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3563938" y="7119938"/>
            <a:ext cx="207962" cy="144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2064" name="Text Box 9"/>
          <p:cNvSpPr txBox="1">
            <a:spLocks noChangeArrowheads="1"/>
          </p:cNvSpPr>
          <p:nvPr/>
        </p:nvSpPr>
        <p:spPr bwMode="auto">
          <a:xfrm>
            <a:off x="3779838" y="7085013"/>
            <a:ext cx="1187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SUD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1727200" y="2195513"/>
            <a:ext cx="7756525" cy="646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1727200" y="2897188"/>
            <a:ext cx="7756525" cy="71913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1746250" y="3708400"/>
            <a:ext cx="7705725" cy="720725"/>
          </a:xfrm>
          <a:prstGeom prst="roundRect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1727200" y="4552950"/>
            <a:ext cx="7756525" cy="1368425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7200900" y="33338"/>
            <a:ext cx="2879725" cy="18097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900" b="1" dirty="0">
                <a:solidFill>
                  <a:schemeClr val="tx1"/>
                </a:solidFill>
              </a:rPr>
              <a:t>1. Le amministrazioni partecipanti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2070" name="CasellaDiTesto 21"/>
          <p:cNvSpPr txBox="1">
            <a:spLocks noChangeArrowheads="1"/>
          </p:cNvSpPr>
          <p:nvPr/>
        </p:nvSpPr>
        <p:spPr bwMode="auto">
          <a:xfrm>
            <a:off x="5364163" y="5924550"/>
            <a:ext cx="31416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AMMINISTRAZIONI: 1.028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7200900" y="1476375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8" name="Triangolo isoscele 7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9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00498069-B2F0-43FD-83E6-9CD62A2834A9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3080" name="CasellaDiTesto 21"/>
          <p:cNvSpPr txBox="1">
            <a:spLocks noChangeArrowheads="1"/>
          </p:cNvSpPr>
          <p:nvPr/>
        </p:nvSpPr>
        <p:spPr bwMode="auto">
          <a:xfrm>
            <a:off x="5327650" y="5940425"/>
            <a:ext cx="30257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AMMINISTRAZIONI: 314</a:t>
            </a:r>
          </a:p>
        </p:txBody>
      </p:sp>
      <p:sp>
        <p:nvSpPr>
          <p:cNvPr id="3081" name="Text Box 21"/>
          <p:cNvSpPr txBox="1">
            <a:spLocks noChangeArrowheads="1"/>
          </p:cNvSpPr>
          <p:nvPr/>
        </p:nvSpPr>
        <p:spPr bwMode="auto">
          <a:xfrm>
            <a:off x="25400" y="7237413"/>
            <a:ext cx="4583113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800" b="1">
                <a:solidFill>
                  <a:schemeClr val="bg1"/>
                </a:solidFill>
              </a:rPr>
              <a:t>* Si tratta di organizzazioni diverse dalle amministrazioni pubbliche e dagli enti economici</a:t>
            </a:r>
          </a:p>
        </p:txBody>
      </p:sp>
      <p:sp>
        <p:nvSpPr>
          <p:cNvPr id="3082" name="Rectangle 2"/>
          <p:cNvSpPr txBox="1">
            <a:spLocks noChangeArrowheads="1"/>
          </p:cNvSpPr>
          <p:nvPr/>
        </p:nvSpPr>
        <p:spPr bwMode="auto">
          <a:xfrm>
            <a:off x="3949700" y="841375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AMMINISTRAZIONI IN CUI LA RILEVAZIONE È ATTIVA</a:t>
            </a:r>
          </a:p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500" b="1">
                <a:cs typeface="Times New Roman" pitchFamily="18" charset="0"/>
              </a:rPr>
              <a:t>Numero per tipologia di amministrazione</a:t>
            </a:r>
            <a:endParaRPr lang="it-IT" sz="1500" b="1"/>
          </a:p>
        </p:txBody>
      </p:sp>
      <p:sp>
        <p:nvSpPr>
          <p:cNvPr id="26" name="Rettangolo arrotondato 25"/>
          <p:cNvSpPr/>
          <p:nvPr/>
        </p:nvSpPr>
        <p:spPr>
          <a:xfrm>
            <a:off x="7200900" y="33338"/>
            <a:ext cx="2879725" cy="18097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900" b="1" dirty="0">
                <a:solidFill>
                  <a:schemeClr val="tx1"/>
                </a:solidFill>
              </a:rPr>
              <a:t>1. Le amministrazioni partecipanti</a:t>
            </a:r>
            <a:endParaRPr lang="it-IT" sz="900" dirty="0">
              <a:solidFill>
                <a:schemeClr val="tx1"/>
              </a:solidFill>
            </a:endParaRPr>
          </a:p>
        </p:txBody>
      </p:sp>
      <p:graphicFrame>
        <p:nvGraphicFramePr>
          <p:cNvPr id="3074" name="Object 23"/>
          <p:cNvGraphicFramePr>
            <a:graphicFrameLocks noChangeAspect="1"/>
          </p:cNvGraphicFramePr>
          <p:nvPr/>
        </p:nvGraphicFramePr>
        <p:xfrm>
          <a:off x="863600" y="2124075"/>
          <a:ext cx="8170863" cy="3895725"/>
        </p:xfrm>
        <a:graphic>
          <a:graphicData uri="http://schemas.openxmlformats.org/presentationml/2006/ole">
            <p:oleObj spid="_x0000_s3074" name="Foglio di lavoro" r:id="rId4" imgW="8096256" imgH="3857509" progId="Excel.Sheet.8">
              <p:embed/>
            </p:oleObj>
          </a:graphicData>
        </a:graphic>
      </p:graphicFrame>
      <p:sp>
        <p:nvSpPr>
          <p:cNvPr id="25" name="Rettangolo arrotondato 24"/>
          <p:cNvSpPr/>
          <p:nvPr/>
        </p:nvSpPr>
        <p:spPr>
          <a:xfrm>
            <a:off x="7127875" y="1474788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3085" name="Gruppo 22"/>
          <p:cNvGrpSpPr>
            <a:grpSpLocks/>
          </p:cNvGrpSpPr>
          <p:nvPr/>
        </p:nvGrpSpPr>
        <p:grpSpPr bwMode="auto">
          <a:xfrm>
            <a:off x="130175" y="6865938"/>
            <a:ext cx="7502525" cy="261937"/>
            <a:chOff x="129703" y="6865938"/>
            <a:chExt cx="7502897" cy="261937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29703" y="6902450"/>
              <a:ext cx="207973" cy="1444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sp>
          <p:nvSpPr>
            <p:cNvPr id="3087" name="Text Box 11"/>
            <p:cNvSpPr txBox="1">
              <a:spLocks noChangeArrowheads="1"/>
            </p:cNvSpPr>
            <p:nvPr/>
          </p:nvSpPr>
          <p:spPr bwMode="auto">
            <a:xfrm>
              <a:off x="321791" y="6865938"/>
              <a:ext cx="2054225" cy="24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>
                  <a:solidFill>
                    <a:schemeClr val="bg1"/>
                  </a:solidFill>
                </a:rPr>
                <a:t>Imprese di servizi</a:t>
              </a: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602976" y="6934200"/>
              <a:ext cx="207973" cy="144463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sp>
          <p:nvSpPr>
            <p:cNvPr id="3089" name="Text Box 9"/>
            <p:cNvSpPr txBox="1">
              <a:spLocks noChangeArrowheads="1"/>
            </p:cNvSpPr>
            <p:nvPr/>
          </p:nvSpPr>
          <p:spPr bwMode="auto">
            <a:xfrm>
              <a:off x="1819175" y="6875505"/>
              <a:ext cx="1709738" cy="23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>
                  <a:solidFill>
                    <a:schemeClr val="bg1"/>
                  </a:solidFill>
                </a:rPr>
                <a:t>Amministrazioni centrali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479494" y="6937375"/>
              <a:ext cx="207973" cy="1444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sp>
          <p:nvSpPr>
            <p:cNvPr id="3091" name="Text Box 11"/>
            <p:cNvSpPr txBox="1">
              <a:spLocks noChangeArrowheads="1"/>
            </p:cNvSpPr>
            <p:nvPr/>
          </p:nvSpPr>
          <p:spPr bwMode="auto">
            <a:xfrm>
              <a:off x="3655913" y="6883442"/>
              <a:ext cx="1622425" cy="24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>
                  <a:solidFill>
                    <a:schemeClr val="bg1"/>
                  </a:solidFill>
                </a:rPr>
                <a:t>Amministrazioni locali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5187729" y="6919913"/>
              <a:ext cx="207973" cy="14446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1">
                <a:solidFill>
                  <a:schemeClr val="bg1"/>
                </a:solidFill>
                <a:latin typeface="Arial" pitchFamily="34" charset="0"/>
                <a:ea typeface="ＭＳ Ｐゴシック" pitchFamily="18" charset="-128"/>
                <a:cs typeface="+mn-cs"/>
              </a:endParaRPr>
            </a:p>
          </p:txBody>
        </p:sp>
        <p:sp>
          <p:nvSpPr>
            <p:cNvPr id="3093" name="Text Box 11"/>
            <p:cNvSpPr txBox="1">
              <a:spLocks noChangeArrowheads="1"/>
            </p:cNvSpPr>
            <p:nvPr/>
          </p:nvSpPr>
          <p:spPr bwMode="auto">
            <a:xfrm>
              <a:off x="5381525" y="6865982"/>
              <a:ext cx="2251075" cy="23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>
                  <a:solidFill>
                    <a:schemeClr val="bg1"/>
                  </a:solidFill>
                </a:rPr>
                <a:t>Enti previdenziali e assistenziali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 bwMode="auto">
          <a:xfrm>
            <a:off x="9515082" y="7030561"/>
            <a:ext cx="472987" cy="47774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8" name="Triangolo isoscele 7"/>
          <p:cNvSpPr/>
          <p:nvPr/>
        </p:nvSpPr>
        <p:spPr bwMode="auto">
          <a:xfrm rot="5400000">
            <a:off x="9659144" y="7092156"/>
            <a:ext cx="298450" cy="319088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Arial" pitchFamily="34" charset="0"/>
              <a:ea typeface="Microsoft YaHei" charset="-122"/>
              <a:cs typeface="+mn-cs"/>
            </a:endParaRPr>
          </a:p>
        </p:txBody>
      </p:sp>
      <p:sp>
        <p:nvSpPr>
          <p:cNvPr id="9" name="Segnaposto numero diapositiva 6"/>
          <p:cNvSpPr txBox="1">
            <a:spLocks/>
          </p:cNvSpPr>
          <p:nvPr/>
        </p:nvSpPr>
        <p:spPr bwMode="auto">
          <a:xfrm>
            <a:off x="9040813" y="7194550"/>
            <a:ext cx="7620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8FA72DA-2ED5-4FA8-BC61-0CB176F04A7C}" type="slidenum">
              <a:rPr lang="it-IT" sz="800" b="1">
                <a:solidFill>
                  <a:schemeClr val="bg1"/>
                </a:solidFill>
                <a:latin typeface="+mj-lt"/>
                <a:ea typeface="Microsoft YaHei" charset="-122"/>
                <a:cs typeface="+mn-cs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it-IT" sz="800" b="1" dirty="0">
              <a:solidFill>
                <a:schemeClr val="bg1"/>
              </a:solidFill>
              <a:latin typeface="+mj-lt"/>
              <a:ea typeface="Microsoft YaHei" charset="-122"/>
              <a:cs typeface="+mn-cs"/>
            </a:endParaRPr>
          </a:p>
        </p:txBody>
      </p:sp>
      <p:sp>
        <p:nvSpPr>
          <p:cNvPr id="4104" name="Rectangle 2"/>
          <p:cNvSpPr txBox="1">
            <a:spLocks noChangeArrowheads="1"/>
          </p:cNvSpPr>
          <p:nvPr/>
        </p:nvSpPr>
        <p:spPr bwMode="auto">
          <a:xfrm>
            <a:off x="3949700" y="831850"/>
            <a:ext cx="61198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it-IT" sz="1600" b="1">
                <a:cs typeface="Times New Roman" pitchFamily="18" charset="0"/>
              </a:rPr>
              <a:t>AMMINISTRAZIONI IN CUI LA RILEVAZIONE È ATTIVA</a:t>
            </a:r>
          </a:p>
          <a:p>
            <a:pPr algn="r" eaLnBrk="0" hangingPunct="0"/>
            <a:r>
              <a:rPr lang="it-IT" sz="1500" b="1">
                <a:cs typeface="Times New Roman" pitchFamily="18" charset="0"/>
              </a:rPr>
              <a:t>Numero per regione</a:t>
            </a:r>
            <a:endParaRPr lang="it-IT" sz="1500" b="1"/>
          </a:p>
        </p:txBody>
      </p:sp>
      <p:graphicFrame>
        <p:nvGraphicFramePr>
          <p:cNvPr id="4098" name="Grafico 17"/>
          <p:cNvGraphicFramePr>
            <a:graphicFrameLocks/>
          </p:cNvGraphicFramePr>
          <p:nvPr/>
        </p:nvGraphicFramePr>
        <p:xfrm>
          <a:off x="2303463" y="2195513"/>
          <a:ext cx="7229475" cy="3819525"/>
        </p:xfrm>
        <a:graphic>
          <a:graphicData uri="http://schemas.openxmlformats.org/presentationml/2006/ole">
            <p:oleObj spid="_x0000_s4098" name="Foglio di lavoro" r:id="rId4" imgW="7153407" imgH="3781554" progId="Excel.Sheet.8">
              <p:embed/>
            </p:oleObj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87338" y="7116763"/>
            <a:ext cx="207962" cy="144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503238" y="7086600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OVEST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547813" y="7119938"/>
            <a:ext cx="207962" cy="1444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600325" y="7121525"/>
            <a:ext cx="207963" cy="1444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1763713" y="7085013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NORD EST</a:t>
            </a:r>
          </a:p>
        </p:txBody>
      </p:sp>
      <p:sp>
        <p:nvSpPr>
          <p:cNvPr id="4110" name="Text Box 9"/>
          <p:cNvSpPr txBox="1">
            <a:spLocks noChangeArrowheads="1"/>
          </p:cNvSpPr>
          <p:nvPr/>
        </p:nvSpPr>
        <p:spPr bwMode="auto">
          <a:xfrm>
            <a:off x="2843213" y="7085013"/>
            <a:ext cx="1189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CENTRO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3563938" y="7119938"/>
            <a:ext cx="207962" cy="144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solidFill>
                <a:schemeClr val="bg1"/>
              </a:solidFill>
              <a:latin typeface="Arial" pitchFamily="34" charset="0"/>
              <a:ea typeface="ＭＳ Ｐゴシック" pitchFamily="18" charset="-128"/>
              <a:cs typeface="+mn-cs"/>
            </a:endParaRPr>
          </a:p>
        </p:txBody>
      </p:sp>
      <p:sp>
        <p:nvSpPr>
          <p:cNvPr id="4112" name="Text Box 9"/>
          <p:cNvSpPr txBox="1">
            <a:spLocks noChangeArrowheads="1"/>
          </p:cNvSpPr>
          <p:nvPr/>
        </p:nvSpPr>
        <p:spPr bwMode="auto">
          <a:xfrm>
            <a:off x="3779838" y="7085013"/>
            <a:ext cx="1187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>
                <a:solidFill>
                  <a:schemeClr val="bg1"/>
                </a:solidFill>
              </a:rPr>
              <a:t>SUD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2232025" y="2297113"/>
            <a:ext cx="7056438" cy="5762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2232025" y="2930525"/>
            <a:ext cx="7056438" cy="71913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2232025" y="3708400"/>
            <a:ext cx="7056438" cy="792163"/>
          </a:xfrm>
          <a:prstGeom prst="roundRect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2232025" y="4572000"/>
            <a:ext cx="7056438" cy="1368425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7200900" y="33338"/>
            <a:ext cx="2879725" cy="180975"/>
          </a:xfrm>
          <a:prstGeom prst="round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900" b="1" dirty="0">
                <a:solidFill>
                  <a:schemeClr val="tx1"/>
                </a:solidFill>
              </a:rPr>
              <a:t>1. Le amministrazioni partecipanti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7127875" y="1474788"/>
            <a:ext cx="2879725" cy="180975"/>
          </a:xfrm>
          <a:prstGeom prst="round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>
                <a:solidFill>
                  <a:schemeClr val="bg1"/>
                </a:solidFill>
                <a:ea typeface="MS PGothic" pitchFamily="34" charset="-128"/>
              </a:rPr>
              <a:t>PERIODO DI RIFERIMENTO: SETTEMBRE 2013</a:t>
            </a:r>
            <a:endParaRPr lang="it-IT" sz="9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4119" name="CasellaDiTesto 21"/>
          <p:cNvSpPr txBox="1">
            <a:spLocks noChangeArrowheads="1"/>
          </p:cNvSpPr>
          <p:nvPr/>
        </p:nvSpPr>
        <p:spPr bwMode="auto">
          <a:xfrm>
            <a:off x="5364163" y="5978525"/>
            <a:ext cx="30257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00" b="1"/>
              <a:t>NUMERO TOTALE AMMINISTRAZIONI: 314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13427</TotalTime>
  <Words>1188</Words>
  <Application>Microsoft Office PowerPoint</Application>
  <PresentationFormat>Personalizzato</PresentationFormat>
  <Paragraphs>382</Paragraphs>
  <Slides>30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3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Arial</vt:lpstr>
      <vt:lpstr>Microsoft YaHei</vt:lpstr>
      <vt:lpstr>Times New Roman</vt:lpstr>
      <vt:lpstr>MS PGothic</vt:lpstr>
      <vt:lpstr>Tema di Office</vt:lpstr>
      <vt:lpstr>Tema di Office</vt:lpstr>
      <vt:lpstr>Tema di Office</vt:lpstr>
      <vt:lpstr>Foglio di lavoro</vt:lpstr>
      <vt:lpstr>Grafico</vt:lpstr>
      <vt:lpstr>Foglio di lavoro di Microsoft Office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D2B D2B</dc:creator>
  <cp:lastModifiedBy>DIOR</cp:lastModifiedBy>
  <cp:revision>773</cp:revision>
  <cp:lastPrinted>1601-01-01T00:00:00Z</cp:lastPrinted>
  <dcterms:created xsi:type="dcterms:W3CDTF">2011-07-18T14:00:39Z</dcterms:created>
  <dcterms:modified xsi:type="dcterms:W3CDTF">2013-10-29T11:43:25Z</dcterms:modified>
</cp:coreProperties>
</file>